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256" r:id="rId2"/>
    <p:sldId id="716" r:id="rId3"/>
    <p:sldId id="587" r:id="rId4"/>
    <p:sldId id="591" r:id="rId5"/>
    <p:sldId id="592" r:id="rId6"/>
    <p:sldId id="593" r:id="rId7"/>
    <p:sldId id="594" r:id="rId8"/>
    <p:sldId id="726" r:id="rId9"/>
    <p:sldId id="595" r:id="rId10"/>
    <p:sldId id="596" r:id="rId11"/>
    <p:sldId id="597" r:id="rId12"/>
    <p:sldId id="718" r:id="rId13"/>
    <p:sldId id="598" r:id="rId14"/>
    <p:sldId id="599" r:id="rId15"/>
    <p:sldId id="600" r:id="rId16"/>
    <p:sldId id="727" r:id="rId17"/>
    <p:sldId id="602" r:id="rId18"/>
    <p:sldId id="603" r:id="rId19"/>
    <p:sldId id="604" r:id="rId20"/>
    <p:sldId id="605" r:id="rId21"/>
    <p:sldId id="728" r:id="rId22"/>
    <p:sldId id="606" r:id="rId23"/>
    <p:sldId id="607" r:id="rId24"/>
    <p:sldId id="608" r:id="rId25"/>
    <p:sldId id="609" r:id="rId26"/>
    <p:sldId id="729" r:id="rId27"/>
    <p:sldId id="610" r:id="rId28"/>
    <p:sldId id="611" r:id="rId29"/>
    <p:sldId id="612" r:id="rId30"/>
    <p:sldId id="613" r:id="rId31"/>
    <p:sldId id="614" r:id="rId32"/>
    <p:sldId id="615" r:id="rId33"/>
    <p:sldId id="725" r:id="rId34"/>
    <p:sldId id="688" r:id="rId35"/>
    <p:sldId id="689" r:id="rId36"/>
    <p:sldId id="730" r:id="rId37"/>
    <p:sldId id="691" r:id="rId38"/>
    <p:sldId id="692" r:id="rId39"/>
    <p:sldId id="381" r:id="rId40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1111"/>
    <a:srgbClr val="FFFFCC"/>
    <a:srgbClr val="6BA42C"/>
    <a:srgbClr val="FFFF99"/>
    <a:srgbClr val="D00000"/>
    <a:srgbClr val="B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中度样式 1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60" autoAdjust="0"/>
    <p:restoredTop sz="75214" autoAdjust="0"/>
  </p:normalViewPr>
  <p:slideViewPr>
    <p:cSldViewPr>
      <p:cViewPr>
        <p:scale>
          <a:sx n="125" d="100"/>
          <a:sy n="125" d="100"/>
        </p:scale>
        <p:origin x="-1056" y="-5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-3187" y="-8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60824-36D3-4A57-94A7-C8FEE66C27F8}" type="datetimeFigureOut">
              <a:rPr lang="zh-CN" altLang="en-US" smtClean="0"/>
              <a:t>2015/4/15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FE5055-F480-440C-9641-6D6C555D69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82160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IF>
</file>

<file path=ppt/media/image8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17F828-438E-4637-8BF3-0E718175E1CF}" type="datetimeFigureOut">
              <a:rPr lang="zh-CN" altLang="en-US" smtClean="0"/>
              <a:t>2015/4/15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39DDC2-D618-46FF-B4C4-EFF6652E8F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63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E:\文语\2\1-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-21431"/>
            <a:ext cx="9220200" cy="5186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03998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E:\文语\2\3-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-21431"/>
            <a:ext cx="9220200" cy="5186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89081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8479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224" y="2322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2938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224" y="-12918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0006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8"/>
          <p:cNvSpPr>
            <a:spLocks noChangeArrowheads="1"/>
          </p:cNvSpPr>
          <p:nvPr userDrawn="1"/>
        </p:nvSpPr>
        <p:spPr bwMode="auto">
          <a:xfrm>
            <a:off x="0" y="5008974"/>
            <a:ext cx="9145588" cy="144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lvl="0"/>
            <a:endParaRPr lang="zh-CN" altLang="zh-CN" b="0">
              <a:latin typeface="Calibri" pitchFamily="34" charset="0"/>
            </a:endParaRPr>
          </a:p>
        </p:txBody>
      </p:sp>
      <p:sp>
        <p:nvSpPr>
          <p:cNvPr id="4" name="Rectangle 7"/>
          <p:cNvSpPr>
            <a:spLocks noChangeArrowheads="1"/>
          </p:cNvSpPr>
          <p:nvPr userDrawn="1"/>
        </p:nvSpPr>
        <p:spPr bwMode="auto">
          <a:xfrm>
            <a:off x="-1588" y="1"/>
            <a:ext cx="9145588" cy="555526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zh-CN" altLang="zh-CN" sz="1800" b="0">
              <a:latin typeface="Calibri" pitchFamily="34" charset="0"/>
            </a:endParaRPr>
          </a:p>
        </p:txBody>
      </p:sp>
      <p:sp>
        <p:nvSpPr>
          <p:cNvPr id="6" name="AutoShape 46"/>
          <p:cNvSpPr>
            <a:spLocks noChangeArrowheads="1"/>
          </p:cNvSpPr>
          <p:nvPr userDrawn="1"/>
        </p:nvSpPr>
        <p:spPr bwMode="gray">
          <a:xfrm>
            <a:off x="-396552" y="4750658"/>
            <a:ext cx="9937104" cy="361292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BEBEBE"/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 sz="1800" b="0"/>
          </a:p>
        </p:txBody>
      </p:sp>
    </p:spTree>
    <p:extLst>
      <p:ext uri="{BB962C8B-B14F-4D97-AF65-F5344CB8AC3E}">
        <p14:creationId xmlns:p14="http://schemas.microsoft.com/office/powerpoint/2010/main" val="39799724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8"/>
          <p:cNvSpPr>
            <a:spLocks noChangeArrowheads="1"/>
          </p:cNvSpPr>
          <p:nvPr userDrawn="1"/>
        </p:nvSpPr>
        <p:spPr bwMode="auto">
          <a:xfrm>
            <a:off x="0" y="5008974"/>
            <a:ext cx="9145588" cy="144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lvl="0"/>
            <a:endParaRPr lang="zh-CN" altLang="zh-CN" b="0">
              <a:latin typeface="Calibri" pitchFamily="34" charset="0"/>
            </a:endParaRPr>
          </a:p>
        </p:txBody>
      </p:sp>
      <p:sp>
        <p:nvSpPr>
          <p:cNvPr id="4" name="Rectangle 7"/>
          <p:cNvSpPr>
            <a:spLocks noChangeArrowheads="1"/>
          </p:cNvSpPr>
          <p:nvPr userDrawn="1"/>
        </p:nvSpPr>
        <p:spPr bwMode="auto">
          <a:xfrm>
            <a:off x="-1588" y="1"/>
            <a:ext cx="9145588" cy="555526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zh-CN" altLang="zh-CN" sz="1800" b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30000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88039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E:\文语\1\2-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-21431"/>
            <a:ext cx="9220200" cy="5186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73212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2239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7" r:id="rId4"/>
    <p:sldLayoutId id="2147483658" r:id="rId5"/>
    <p:sldLayoutId id="2147483654" r:id="rId6"/>
    <p:sldLayoutId id="2147483653" r:id="rId7"/>
    <p:sldLayoutId id="2147483652" r:id="rId8"/>
    <p:sldLayoutId id="2147483655" r:id="rId9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17" Type="http://schemas.openxmlformats.org/officeDocument/2006/relationships/image" Target="../media/image7.TIF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17" Type="http://schemas.openxmlformats.org/officeDocument/2006/relationships/image" Target="../media/image8.TIF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9.xml"/><Relationship Id="rId3" Type="http://schemas.openxmlformats.org/officeDocument/2006/relationships/slide" Target="slide4.xml"/><Relationship Id="rId7" Type="http://schemas.openxmlformats.org/officeDocument/2006/relationships/slide" Target="slide14.xml"/><Relationship Id="rId12" Type="http://schemas.openxmlformats.org/officeDocument/2006/relationships/slide" Target="slide27.xml"/><Relationship Id="rId2" Type="http://schemas.openxmlformats.org/officeDocument/2006/relationships/slide" Target="slide2.xml"/><Relationship Id="rId16" Type="http://schemas.openxmlformats.org/officeDocument/2006/relationships/slide" Target="slide37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1.xml"/><Relationship Id="rId11" Type="http://schemas.openxmlformats.org/officeDocument/2006/relationships/slide" Target="slide24.xml"/><Relationship Id="rId5" Type="http://schemas.openxmlformats.org/officeDocument/2006/relationships/slide" Target="slide9.xml"/><Relationship Id="rId15" Type="http://schemas.openxmlformats.org/officeDocument/2006/relationships/slide" Target="slide34.xml"/><Relationship Id="rId10" Type="http://schemas.openxmlformats.org/officeDocument/2006/relationships/slide" Target="slide22.xml"/><Relationship Id="rId4" Type="http://schemas.openxmlformats.org/officeDocument/2006/relationships/slide" Target="slide6.xml"/><Relationship Id="rId9" Type="http://schemas.openxmlformats.org/officeDocument/2006/relationships/slide" Target="slide19.xml"/><Relationship Id="rId14" Type="http://schemas.openxmlformats.org/officeDocument/2006/relationships/slide" Target="slide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250826" y="2211710"/>
            <a:ext cx="46313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zh-CN" sz="4000" b="1" dirty="0">
                <a:solidFill>
                  <a:srgbClr val="FF1111"/>
                </a:solidFill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考点综合提升</a:t>
            </a:r>
            <a:r>
              <a:rPr lang="zh-CN" altLang="zh-CN" sz="4000" b="1" dirty="0" smtClean="0">
                <a:solidFill>
                  <a:srgbClr val="FF1111"/>
                </a:solidFill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练</a:t>
            </a:r>
            <a:r>
              <a:rPr lang="en-US" altLang="zh-CN" sz="4000" b="1" dirty="0" smtClean="0">
                <a:solidFill>
                  <a:srgbClr val="FF1111"/>
                </a:solidFill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(</a:t>
            </a:r>
            <a:r>
              <a:rPr lang="zh-CN" altLang="en-US" sz="4000" b="1" dirty="0" smtClean="0">
                <a:solidFill>
                  <a:srgbClr val="FF1111"/>
                </a:solidFill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二</a:t>
            </a:r>
            <a:r>
              <a:rPr lang="en-US" altLang="zh-CN" sz="4000" b="1" dirty="0" smtClean="0">
                <a:solidFill>
                  <a:srgbClr val="FF1111"/>
                </a:solidFill>
                <a:latin typeface="Times New Roman" pitchFamily="18" charset="0"/>
                <a:ea typeface="微软雅黑" pitchFamily="34" charset="-122"/>
                <a:cs typeface="Times New Roman" pitchFamily="18" charset="0"/>
              </a:rPr>
              <a:t>)</a:t>
            </a:r>
            <a:endParaRPr lang="zh-CN" altLang="zh-CN" sz="4000" b="1" dirty="0">
              <a:solidFill>
                <a:srgbClr val="FF1111"/>
              </a:solidFill>
              <a:latin typeface="Times New Roman" pitchFamily="18" charset="0"/>
              <a:ea typeface="微软雅黑" pitchFamily="34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1358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08056" y="818823"/>
            <a:ext cx="8511387" cy="24162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6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答案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　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错过了桃花送走雪花、春风唤醒田蛙的春，错过了浪花裂开心花、荷盖展开青霞的夏，错过了稻禾沾满金露、树木寄走枯叶的秋，错过了山坡覆盖白雪、水面凝成银冰的冬。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45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7" name="表格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8178574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8" name="TextBox 47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9" name="TextBox 48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0" name="TextBox 49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1" name="TextBox 50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2" name="TextBox 51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3" name="TextBox 52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0" name="TextBox 59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1" name="TextBox 60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2" name="TextBox 61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15605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83296" y="513998"/>
            <a:ext cx="8769291" cy="616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5.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阅读下面的图表，完成后面的题目。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49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0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51" name="表格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8178574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2" name="TextBox 51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3" name="TextBox 52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1" name="TextBox 60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2" name="TextBox 61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3" name="TextBox 62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4" name="TextBox 63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5" name="TextBox 64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6" name="TextBox 65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05009" y="3583290"/>
            <a:ext cx="8733982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(1)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图表反映了什么问题</a:t>
            </a:r>
            <a:r>
              <a:rPr lang="zh-CN" altLang="zh-CN" sz="2600" kern="100" dirty="0" smtClean="0">
                <a:latin typeface="Times New Roman"/>
                <a:ea typeface="华文细黑"/>
                <a:cs typeface="Times New Roman"/>
              </a:rPr>
              <a:t>？</a:t>
            </a:r>
            <a:endParaRPr lang="zh-CN" altLang="zh-CN" sz="1050" kern="100" dirty="0">
              <a:latin typeface="宋体"/>
              <a:cs typeface="Courier New"/>
            </a:endParaRPr>
          </a:p>
        </p:txBody>
      </p:sp>
      <p:pic>
        <p:nvPicPr>
          <p:cNvPr id="24" name="图片 23" descr="\\杨绘绘\f\杨绘绘\幻灯片原文件\一轮语文（全国）\XK2.TIF"/>
          <p:cNvPicPr/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4303" y="1344998"/>
            <a:ext cx="3955889" cy="21476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5922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1354" y="638582"/>
            <a:ext cx="885698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(2)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出现这种问题的原因是什么？请结合现实，谈谈你的看法。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600" kern="100" dirty="0" smtClean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解析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　回答第</a:t>
            </a: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(1)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题，只需对图表中的文字进行分析，即可由图表标题和图中数据得出答案</a:t>
            </a:r>
            <a:r>
              <a:rPr lang="zh-CN" altLang="zh-CN" sz="26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en-US" altLang="zh-CN" sz="2600" kern="100" dirty="0" smtClean="0">
              <a:latin typeface="Times New Roman"/>
              <a:ea typeface="华文细黑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600" kern="100" dirty="0" smtClean="0">
                <a:latin typeface="Times New Roman"/>
                <a:ea typeface="华文细黑"/>
                <a:cs typeface="Times New Roman"/>
              </a:rPr>
              <a:t>第</a:t>
            </a: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(2)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题，原因是什么？图表中并没有提示，需要</a:t>
            </a: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“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结合现实</a:t>
            </a: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”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来谈，这就考查了对现实的关注和思考能力。思维要发散，从市民、霾、政策几个方面来考虑</a:t>
            </a:r>
            <a:r>
              <a:rPr lang="zh-CN" altLang="zh-CN" sz="26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zh-CN" altLang="zh-CN" sz="1050" kern="100" dirty="0">
              <a:latin typeface="宋体"/>
              <a:cs typeface="Courier New"/>
            </a:endParaRPr>
          </a:p>
        </p:txBody>
      </p:sp>
      <p:sp>
        <p:nvSpPr>
          <p:cNvPr id="49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0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51" name="表格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9461371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2" name="TextBox 51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3" name="TextBox 52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1" name="TextBox 60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2" name="TextBox 61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3" name="TextBox 62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4" name="TextBox 63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5" name="TextBox 64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6" name="TextBox 65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9305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05099" y="967031"/>
            <a:ext cx="8511387" cy="24162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6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答案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　</a:t>
            </a:r>
            <a:r>
              <a:rPr lang="en-US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Courier New"/>
              </a:rPr>
              <a:t>(1)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大部分市民对政府治霾政策信心不足。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Courier New"/>
              </a:rPr>
              <a:t>(2)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近年来雾霾问题严重，影响到了人们的生活，但没有得到解决；环境污染严重，治霾工作难度较大；出台的一些治霾政策大多是干预措施，治标不治本。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45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7" name="表格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9461371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8" name="TextBox 47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9" name="TextBox 48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0" name="TextBox 49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1" name="TextBox 50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2" name="TextBox 51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3" name="TextBox 52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0" name="TextBox 59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1" name="TextBox 60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2" name="TextBox 61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6077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3617" y="513998"/>
            <a:ext cx="8714896" cy="4573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题组二</a:t>
            </a:r>
            <a:endParaRPr lang="zh-CN" altLang="zh-CN" sz="2600" kern="100" dirty="0">
              <a:latin typeface="宋体"/>
              <a:cs typeface="Courier New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6.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依据下面的示例另选一个对象仿写，要求合乎事理，句式、结构与示例相似。</a:t>
            </a:r>
            <a:endParaRPr lang="zh-CN" altLang="zh-CN" sz="2600" kern="100" dirty="0">
              <a:latin typeface="宋体"/>
              <a:cs typeface="Courier New"/>
            </a:endParaRPr>
          </a:p>
          <a:p>
            <a:pPr algn="ctr">
              <a:lnSpc>
                <a:spcPct val="140000"/>
              </a:lnSpc>
              <a:spcAft>
                <a:spcPts val="0"/>
              </a:spcAft>
            </a:pP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雨　伞</a:t>
            </a:r>
            <a:endParaRPr lang="zh-CN" altLang="zh-CN" sz="2600" kern="100" dirty="0">
              <a:latin typeface="宋体"/>
              <a:cs typeface="Courier New"/>
            </a:endParaRPr>
          </a:p>
          <a:p>
            <a:pPr algn="ctr">
              <a:lnSpc>
                <a:spcPct val="140000"/>
              </a:lnSpc>
              <a:spcAft>
                <a:spcPts val="0"/>
              </a:spcAft>
            </a:pP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你注定一生与乌云为伴，</a:t>
            </a:r>
            <a:endParaRPr lang="zh-CN" altLang="zh-CN" sz="2600" kern="100" dirty="0">
              <a:latin typeface="宋体"/>
              <a:cs typeface="Courier New"/>
            </a:endParaRPr>
          </a:p>
          <a:p>
            <a:pPr algn="ctr">
              <a:lnSpc>
                <a:spcPct val="140000"/>
              </a:lnSpc>
              <a:spcAft>
                <a:spcPts val="0"/>
              </a:spcAft>
            </a:pP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时时为别人遮风挡雨，</a:t>
            </a:r>
            <a:endParaRPr lang="zh-CN" altLang="zh-CN" sz="2600" kern="100" dirty="0">
              <a:latin typeface="宋体"/>
              <a:cs typeface="Courier New"/>
            </a:endParaRPr>
          </a:p>
          <a:p>
            <a:pPr algn="ctr">
              <a:lnSpc>
                <a:spcPct val="140000"/>
              </a:lnSpc>
              <a:spcAft>
                <a:spcPts val="0"/>
              </a:spcAft>
            </a:pP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却湿透了你自己。</a:t>
            </a:r>
            <a:endParaRPr lang="zh-CN" altLang="zh-CN" sz="2600" kern="100" dirty="0">
              <a:latin typeface="宋体"/>
              <a:cs typeface="Courier New"/>
            </a:endParaRPr>
          </a:p>
          <a:p>
            <a:pPr>
              <a:lnSpc>
                <a:spcPct val="140000"/>
              </a:lnSpc>
            </a:pPr>
            <a:endParaRPr lang="zh-CN" altLang="zh-CN" sz="2600" kern="100" dirty="0">
              <a:effectLst/>
              <a:latin typeface="宋体"/>
              <a:cs typeface="Courier New"/>
            </a:endParaRPr>
          </a:p>
        </p:txBody>
      </p:sp>
      <p:sp>
        <p:nvSpPr>
          <p:cNvPr id="47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9461371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0" name="TextBox 49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1" name="TextBox 50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2" name="TextBox 51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3" name="TextBox 52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1" name="TextBox 60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2" name="TextBox 61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3" name="TextBox 62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4" name="TextBox 63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80508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8" name="表格 4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3499562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9" name="TextBox 48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0" name="TextBox 49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1" name="TextBox 50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2" name="TextBox 51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3" name="TextBox 52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1" name="TextBox 60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2" name="TextBox 61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3" name="TextBox 62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188341" y="615722"/>
            <a:ext cx="8769291" cy="4216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6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解析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　解答此题，应明确题干要求，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“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句式、结构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”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这两点都不难达到要求，比较难以达到要求的是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“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合乎事理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”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。所以要先分析示例中的意象，理清它们之间的关系。有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“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乌云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”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的雨天才会用到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“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雨伞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”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，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“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雨伞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”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保护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“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别人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”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不被淋湿，自己却湿透了。然后分析示例所用的手法，示例主要运用的是拟人的修辞方法。最后考生在此前提下选择合适的对象进行仿写即可。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865222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8" name="表格 4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4245388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9" name="TextBox 48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0" name="TextBox 49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1" name="TextBox 50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2" name="TextBox 51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3" name="TextBox 52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1" name="TextBox 60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2" name="TextBox 61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3" name="TextBox 62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188341" y="763456"/>
            <a:ext cx="8769291" cy="2422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6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答案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　</a:t>
            </a:r>
            <a:r>
              <a:rPr lang="en-US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示例一</a:t>
            </a:r>
            <a:r>
              <a:rPr lang="en-US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蜡烛　你注定一生与黑暗为伴，</a:t>
            </a:r>
            <a:r>
              <a:rPr lang="en-US" altLang="zh-CN" sz="2600" kern="100" dirty="0">
                <a:solidFill>
                  <a:srgbClr val="E46C0A"/>
                </a:solidFill>
                <a:latin typeface="IPAPANNEW"/>
                <a:ea typeface="华文细黑"/>
                <a:cs typeface="Times New Roman"/>
              </a:rPr>
              <a:t>/</a:t>
            </a:r>
            <a:r>
              <a:rPr lang="zh-CN" altLang="zh-CN" sz="2600" kern="100" dirty="0">
                <a:solidFill>
                  <a:srgbClr val="E46C0A"/>
                </a:solidFill>
                <a:latin typeface="IPAPANNEW"/>
                <a:ea typeface="华文细黑"/>
                <a:cs typeface="Times New Roman"/>
              </a:rPr>
              <a:t>时时为别人发光放亮，</a:t>
            </a:r>
            <a:r>
              <a:rPr lang="en-US" altLang="zh-CN" sz="2600" kern="100" dirty="0">
                <a:solidFill>
                  <a:srgbClr val="E46C0A"/>
                </a:solidFill>
                <a:latin typeface="IPAPANNEW"/>
                <a:ea typeface="华文细黑"/>
                <a:cs typeface="Times New Roman"/>
              </a:rPr>
              <a:t>/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却燃烧了你自己。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示例二</a:t>
            </a:r>
            <a:r>
              <a:rPr lang="en-US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粉笔　你注定一生与黑板为伴，</a:t>
            </a:r>
            <a:r>
              <a:rPr lang="en-US" altLang="zh-CN" sz="2600" kern="100" dirty="0">
                <a:solidFill>
                  <a:srgbClr val="E46C0A"/>
                </a:solidFill>
                <a:latin typeface="IPAPANNEW"/>
                <a:ea typeface="华文细黑"/>
                <a:cs typeface="Times New Roman"/>
              </a:rPr>
              <a:t>/</a:t>
            </a:r>
            <a:r>
              <a:rPr lang="zh-CN" altLang="zh-CN" sz="2600" kern="100" dirty="0">
                <a:solidFill>
                  <a:srgbClr val="E46C0A"/>
                </a:solidFill>
                <a:latin typeface="IPAPANNEW"/>
                <a:ea typeface="华文细黑"/>
                <a:cs typeface="Times New Roman"/>
              </a:rPr>
              <a:t>时时为别人描摹，</a:t>
            </a:r>
            <a:r>
              <a:rPr lang="en-US" altLang="zh-CN" sz="2600" kern="100" dirty="0">
                <a:solidFill>
                  <a:srgbClr val="E46C0A"/>
                </a:solidFill>
                <a:latin typeface="IPAPANNEW"/>
                <a:ea typeface="华文细黑"/>
                <a:cs typeface="Times New Roman"/>
              </a:rPr>
              <a:t>/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却磨损了你自己。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603329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17060" y="533620"/>
            <a:ext cx="885698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7.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在下面一段文字横线处补写恰当的语句。要求：语意完整连贯，内容贴切，逻辑严密，每处不超过</a:t>
            </a: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7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个字。</a:t>
            </a:r>
            <a:endParaRPr lang="zh-CN" altLang="zh-CN" sz="24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400" dirty="0" smtClean="0">
                <a:latin typeface="Times New Roman"/>
                <a:ea typeface="华文细黑"/>
                <a:cs typeface="Times New Roman"/>
              </a:rPr>
              <a:t>        </a:t>
            </a:r>
            <a:r>
              <a:rPr lang="zh-CN" altLang="zh-CN" sz="2400" dirty="0" smtClean="0">
                <a:latin typeface="Times New Roman"/>
                <a:ea typeface="华文细黑"/>
                <a:cs typeface="Times New Roman"/>
              </a:rPr>
              <a:t>电商搞促销的目的无外乎两个：其一，增加销量；其二，</a:t>
            </a:r>
            <a:r>
              <a:rPr lang="en-US" altLang="zh-CN" sz="2400" dirty="0" smtClean="0">
                <a:latin typeface="宋体"/>
                <a:ea typeface="华文细黑"/>
                <a:cs typeface="Times New Roman"/>
              </a:rPr>
              <a:t>①</a:t>
            </a:r>
            <a:r>
              <a:rPr lang="en-US" altLang="zh-CN" sz="2400" dirty="0" smtClean="0">
                <a:latin typeface="Times New Roman"/>
                <a:ea typeface="华文细黑"/>
              </a:rPr>
              <a:t>____</a:t>
            </a:r>
            <a:r>
              <a:rPr lang="zh-CN" altLang="zh-CN" sz="2400" dirty="0" smtClean="0">
                <a:latin typeface="Times New Roman"/>
                <a:ea typeface="华文细黑"/>
                <a:cs typeface="Times New Roman"/>
              </a:rPr>
              <a:t>，进而促进良性循环。陈静表示，从一些官方统计数据来看，很少有能做到第二点，即通过促销带来更多新增顾客的。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有的商家因为没有做好促销规划预案，往往是过了促销期之后，产生高库存，</a:t>
            </a:r>
            <a:r>
              <a:rPr lang="en-US" altLang="zh-CN" sz="2400" kern="100" dirty="0">
                <a:latin typeface="宋体"/>
                <a:ea typeface="华文细黑"/>
                <a:cs typeface="Times New Roman"/>
              </a:rPr>
              <a:t>②</a:t>
            </a:r>
            <a:r>
              <a:rPr lang="en-US" altLang="zh-CN" sz="2400" kern="100" dirty="0" smtClean="0">
                <a:latin typeface="Times New Roman"/>
                <a:ea typeface="华文细黑"/>
                <a:cs typeface="Courier New"/>
              </a:rPr>
              <a:t>_______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，不得已而延长促销期。这样一来，就</a:t>
            </a:r>
            <a:r>
              <a:rPr lang="en-US" altLang="zh-CN" sz="2400" kern="100" dirty="0">
                <a:latin typeface="宋体"/>
                <a:ea typeface="华文细黑"/>
                <a:cs typeface="Times New Roman"/>
              </a:rPr>
              <a:t>③</a:t>
            </a:r>
            <a:r>
              <a:rPr lang="en-US" altLang="zh-CN" sz="2400" kern="100" dirty="0" smtClean="0">
                <a:latin typeface="Times New Roman"/>
                <a:ea typeface="华文细黑"/>
                <a:cs typeface="Courier New"/>
              </a:rPr>
              <a:t>__________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，对于整个店铺的长期发展而言，负面影响是很大的</a:t>
            </a:r>
            <a:r>
              <a:rPr lang="zh-CN" altLang="zh-CN" sz="24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zh-CN" altLang="zh-CN" sz="2400" kern="100" dirty="0">
              <a:latin typeface="宋体"/>
              <a:cs typeface="Courier New"/>
            </a:endParaRPr>
          </a:p>
        </p:txBody>
      </p:sp>
      <p:sp>
        <p:nvSpPr>
          <p:cNvPr id="45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7" name="表格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3499562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8" name="TextBox 47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9" name="TextBox 48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0" name="TextBox 49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1" name="TextBox 50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2" name="TextBox 51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3" name="TextBox 52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0" name="TextBox 59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1" name="TextBox 60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2" name="TextBox 61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858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14247" y="877466"/>
            <a:ext cx="8769291" cy="12159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6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答案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　</a:t>
            </a:r>
            <a:r>
              <a:rPr lang="en-US" altLang="zh-CN" sz="2600" kern="100" dirty="0">
                <a:solidFill>
                  <a:srgbClr val="E46C0A"/>
                </a:solidFill>
                <a:latin typeface="宋体"/>
                <a:ea typeface="华文细黑"/>
                <a:cs typeface="Times New Roman"/>
              </a:rPr>
              <a:t>①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吸引更多新顾客　</a:t>
            </a:r>
            <a:r>
              <a:rPr lang="en-US" altLang="zh-CN" sz="2600" kern="100" dirty="0">
                <a:solidFill>
                  <a:srgbClr val="E46C0A"/>
                </a:solidFill>
                <a:latin typeface="宋体"/>
                <a:ea typeface="华文细黑"/>
                <a:cs typeface="Times New Roman"/>
              </a:rPr>
              <a:t>②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为了消化库存　</a:t>
            </a:r>
            <a:r>
              <a:rPr lang="en-US" altLang="zh-CN" sz="2600" kern="100" dirty="0">
                <a:solidFill>
                  <a:srgbClr val="E46C0A"/>
                </a:solidFill>
                <a:latin typeface="宋体"/>
                <a:ea typeface="华文细黑"/>
                <a:cs typeface="Times New Roman"/>
              </a:rPr>
              <a:t>③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形成了恶性循环</a:t>
            </a:r>
            <a:endParaRPr lang="zh-CN" altLang="zh-CN" sz="2600" kern="100" dirty="0">
              <a:effectLst/>
              <a:latin typeface="宋体"/>
              <a:cs typeface="Courier New"/>
            </a:endParaRPr>
          </a:p>
        </p:txBody>
      </p:sp>
      <p:sp>
        <p:nvSpPr>
          <p:cNvPr id="47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9362974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0" name="TextBox 49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1" name="TextBox 50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2" name="TextBox 51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3" name="TextBox 52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1" name="TextBox 60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2" name="TextBox 61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3" name="TextBox 62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4" name="TextBox 63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8775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17623" y="571540"/>
            <a:ext cx="8682466" cy="4216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8.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假如你是班长，受班主任委托召集学生代表座谈，收集对班级管理的意见和建议。以下是部分学生的发言：</a:t>
            </a:r>
            <a:endParaRPr lang="zh-CN" altLang="zh-CN" sz="26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A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：谁跟谁一个宿舍他说了算！他又不了解我们彼此的关系和生活习惯，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“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乱点鸳鸯谱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”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害苦了我们，我建议分宿舍自由组合。</a:t>
            </a:r>
            <a:endParaRPr lang="zh-CN" altLang="zh-CN" sz="26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B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：自由组合也不一定好啊。爱玩爱闹的自由组合到一起，就寝时说笑不停那可怎么办？</a:t>
            </a:r>
            <a:endParaRPr lang="zh-CN" altLang="zh-CN" sz="2600" kern="100" dirty="0">
              <a:effectLst/>
              <a:latin typeface="宋体"/>
              <a:cs typeface="Courier New"/>
            </a:endParaRPr>
          </a:p>
        </p:txBody>
      </p:sp>
      <p:sp>
        <p:nvSpPr>
          <p:cNvPr id="45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7" name="表格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9362974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8" name="TextBox 47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9" name="TextBox 48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0" name="TextBox 49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1" name="TextBox 50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2" name="TextBox 51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3" name="TextBox 52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0" name="TextBox 59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1" name="TextBox 60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2" name="TextBox 61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5359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251944" y="803697"/>
            <a:ext cx="8682466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题组一</a:t>
            </a:r>
            <a:endParaRPr lang="zh-CN" altLang="zh-CN" sz="26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1.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根据下面的例句，续写两句话，要求句式、结构与例句相似。</a:t>
            </a:r>
            <a:endParaRPr lang="zh-CN" altLang="zh-CN" sz="26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600" kern="100" dirty="0" smtClean="0">
                <a:latin typeface="Times New Roman"/>
                <a:ea typeface="华文细黑"/>
                <a:cs typeface="Times New Roman"/>
              </a:rPr>
              <a:t>        </a:t>
            </a:r>
            <a:r>
              <a:rPr lang="zh-CN" altLang="zh-CN" sz="2600" kern="100" dirty="0" smtClean="0">
                <a:latin typeface="Times New Roman"/>
                <a:ea typeface="华文细黑"/>
                <a:cs typeface="Times New Roman"/>
              </a:rPr>
              <a:t>思念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是一缕清纯的风，小心地拨动你缠绵的情丝；</a:t>
            </a:r>
            <a:endParaRPr lang="zh-CN" altLang="zh-CN" sz="26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600" kern="100" dirty="0" smtClean="0">
                <a:latin typeface="Times New Roman"/>
                <a:ea typeface="华文细黑"/>
                <a:cs typeface="Times New Roman"/>
              </a:rPr>
              <a:t>        </a:t>
            </a:r>
            <a:r>
              <a:rPr lang="zh-CN" altLang="zh-CN" sz="2600" kern="100" dirty="0" smtClean="0">
                <a:latin typeface="Times New Roman"/>
                <a:ea typeface="华文细黑"/>
                <a:cs typeface="Times New Roman"/>
              </a:rPr>
              <a:t>思念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是一颗不眠的星，晶莹地闪烁在你梦的云海里</a:t>
            </a:r>
            <a:r>
              <a:rPr lang="zh-CN" altLang="zh-CN" sz="26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zh-CN" altLang="zh-CN" sz="2600" kern="100" dirty="0">
              <a:latin typeface="宋体"/>
              <a:cs typeface="Courier New"/>
            </a:endParaRPr>
          </a:p>
        </p:txBody>
      </p:sp>
      <p:sp>
        <p:nvSpPr>
          <p:cNvPr id="74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5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76" name="表格 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2149850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7" name="TextBox 76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8" name="TextBox 77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9" name="TextBox 78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0" name="TextBox 79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1" name="TextBox 80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2" name="TextBox 81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3" name="TextBox 82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4" name="TextBox 83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5" name="TextBox 84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6" name="TextBox 85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7" name="TextBox 86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8" name="TextBox 87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89" name="TextBox 88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90" name="TextBox 89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91" name="TextBox 90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1058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89620" y="578386"/>
            <a:ext cx="8596501" cy="4216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：先自由组合，老师再审核把关比较好。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D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：我赞成</a:t>
            </a: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C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的观点。不仅宿舍可以这样分，座位也可以这样分。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E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：老师审核？那还不是老师自己说了算吗？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F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：不能这么说，学生还是应该听从老师安排的。他的安排自有一定道理。我觉得老师做决定前多做做当事人思想工作，以理服人就好了。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47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9164589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0" name="TextBox 49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1" name="TextBox 50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2" name="TextBox 51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3" name="TextBox 52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1" name="TextBox 60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2" name="TextBox 61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3" name="TextBox 62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4" name="TextBox 63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4975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46637" y="865416"/>
            <a:ext cx="8682466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请你将这部分同学的意见整理一下，口头转达给班主任，要求：内容信息全面，表达委婉得体，不超过</a:t>
            </a: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60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个字。</a:t>
            </a:r>
            <a:endParaRPr lang="zh-CN" altLang="zh-CN" sz="2600" kern="100" dirty="0">
              <a:latin typeface="宋体"/>
              <a:cs typeface="Courier New"/>
            </a:endParaRPr>
          </a:p>
          <a:p>
            <a:pPr>
              <a:lnSpc>
                <a:spcPct val="150000"/>
              </a:lnSpc>
            </a:pPr>
            <a:r>
              <a:rPr lang="zh-CN" altLang="zh-CN" sz="2600" dirty="0">
                <a:latin typeface="Times New Roman"/>
                <a:ea typeface="华文细黑"/>
                <a:cs typeface="Times New Roman"/>
              </a:rPr>
              <a:t>答：</a:t>
            </a:r>
            <a:r>
              <a:rPr lang="en-US" altLang="zh-CN" sz="2600" dirty="0" smtClean="0">
                <a:latin typeface="Times New Roman"/>
                <a:ea typeface="华文细黑"/>
              </a:rPr>
              <a:t>______________________________________________</a:t>
            </a:r>
          </a:p>
          <a:p>
            <a:pPr>
              <a:lnSpc>
                <a:spcPct val="150000"/>
              </a:lnSpc>
            </a:pPr>
            <a:r>
              <a:rPr lang="en-US" altLang="zh-CN" sz="2600" kern="100" dirty="0" smtClean="0">
                <a:effectLst/>
                <a:latin typeface="Times New Roman"/>
                <a:ea typeface="华文细黑"/>
                <a:cs typeface="Courier New"/>
              </a:rPr>
              <a:t>__________________________________________________</a:t>
            </a:r>
          </a:p>
          <a:p>
            <a:pPr>
              <a:lnSpc>
                <a:spcPct val="150000"/>
              </a:lnSpc>
            </a:pPr>
            <a:r>
              <a:rPr lang="en-US" altLang="zh-CN" sz="2600" kern="100" dirty="0" smtClean="0">
                <a:latin typeface="Times New Roman"/>
                <a:ea typeface="华文细黑"/>
                <a:cs typeface="Courier New"/>
              </a:rPr>
              <a:t>_______________________</a:t>
            </a:r>
            <a:endParaRPr lang="zh-CN" altLang="zh-CN" sz="2600" kern="100" dirty="0">
              <a:effectLst/>
              <a:latin typeface="宋体"/>
              <a:cs typeface="Courier New"/>
            </a:endParaRPr>
          </a:p>
        </p:txBody>
      </p:sp>
      <p:sp>
        <p:nvSpPr>
          <p:cNvPr id="47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0366921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0" name="TextBox 49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1" name="TextBox 50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2" name="TextBox 51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3" name="TextBox 52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1" name="TextBox 60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2" name="TextBox 61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3" name="TextBox 62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4" name="TextBox 63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3296" y="1987064"/>
            <a:ext cx="8548508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600" dirty="0" smtClean="0">
                <a:solidFill>
                  <a:srgbClr val="E46C0A"/>
                </a:solidFill>
                <a:latin typeface="Times New Roman"/>
                <a:ea typeface="华文细黑"/>
              </a:rPr>
              <a:t>         (</a:t>
            </a:r>
            <a:r>
              <a:rPr lang="zh-CN" altLang="zh-CN" sz="26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示例</a:t>
            </a:r>
            <a:r>
              <a:rPr lang="en-US" altLang="zh-CN" sz="2600" dirty="0">
                <a:solidFill>
                  <a:srgbClr val="E46C0A"/>
                </a:solidFill>
                <a:latin typeface="Times New Roman"/>
                <a:ea typeface="华文细黑"/>
              </a:rPr>
              <a:t>)</a:t>
            </a:r>
            <a:r>
              <a:rPr lang="zh-CN" altLang="zh-CN" sz="26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老师，同学们希望分宿舍和分座位先自由组合，分得不合适的您指出来，让我们明白不合适的地方在哪，然后再调整，您看可以吗？</a:t>
            </a:r>
            <a:endParaRPr lang="zh-CN" altLang="en-US" sz="2600" dirty="0"/>
          </a:p>
        </p:txBody>
      </p:sp>
    </p:spTree>
    <p:extLst>
      <p:ext uri="{BB962C8B-B14F-4D97-AF65-F5344CB8AC3E}">
        <p14:creationId xmlns:p14="http://schemas.microsoft.com/office/powerpoint/2010/main" val="2469211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16535" y="589433"/>
            <a:ext cx="868246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9.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把下面的长句改写成几个短句，可以改变语序、增删词语，但不得改变原意。</a:t>
            </a:r>
            <a:endParaRPr lang="zh-CN" altLang="zh-CN" sz="26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600" kern="100" dirty="0" smtClean="0">
                <a:latin typeface="Times New Roman"/>
                <a:ea typeface="华文细黑"/>
                <a:cs typeface="Times New Roman"/>
              </a:rPr>
              <a:t>        </a:t>
            </a:r>
            <a:r>
              <a:rPr lang="zh-CN" altLang="zh-CN" sz="2600" kern="100" dirty="0" smtClean="0">
                <a:latin typeface="Times New Roman"/>
                <a:ea typeface="华文细黑"/>
                <a:cs typeface="Times New Roman"/>
              </a:rPr>
              <a:t>儒学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的凝聚力、向心力、影响力的根本在于人们对体现为仁爱、和谐、道德、礼仪、义利、孝亲、德治、民本、人格修养等而非其宗教性的儒学精神认知、认可和践行的过程中所产生和积累的儒学自身的内发力</a:t>
            </a:r>
            <a:r>
              <a:rPr lang="zh-CN" altLang="zh-CN" sz="26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zh-CN" altLang="zh-CN" sz="2600" kern="100" dirty="0">
              <a:latin typeface="宋体"/>
              <a:cs typeface="Courier New"/>
            </a:endParaRPr>
          </a:p>
        </p:txBody>
      </p:sp>
      <p:sp>
        <p:nvSpPr>
          <p:cNvPr id="48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9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50" name="表格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9164589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1" name="TextBox 50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2" name="TextBox 51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3" name="TextBox 52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1" name="TextBox 60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2" name="TextBox 61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3" name="TextBox 62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4" name="TextBox 63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5" name="TextBox 64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1422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81147" y="722715"/>
            <a:ext cx="8596501" cy="30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6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答案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　</a:t>
            </a:r>
            <a:r>
              <a:rPr lang="en-US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示例</a:t>
            </a:r>
            <a:r>
              <a:rPr lang="en-US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儒学的凝聚力、向心力、影响力的根本在于儒学自身的内发力，这种内发力的产生和积累来自于人们对儒学精神的认知、认可和践行的过程中，而儒学的精神体现为仁爱、和谐、道德、礼仪、义利、孝亲、德治、民本、人格修养等，而非其宗教性。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50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52" name="表格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5748150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3" name="TextBox 52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1" name="TextBox 60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2" name="TextBox 61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3" name="TextBox 62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4" name="TextBox 63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5" name="TextBox 64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6" name="TextBox 65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7" name="TextBox 66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81468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185" y="633879"/>
            <a:ext cx="88569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400" dirty="0">
                <a:latin typeface="Times New Roman"/>
                <a:ea typeface="华文细黑"/>
              </a:rPr>
              <a:t>10.</a:t>
            </a:r>
            <a:r>
              <a:rPr lang="zh-CN" altLang="zh-CN" sz="2400" dirty="0">
                <a:latin typeface="Times New Roman"/>
                <a:ea typeface="华文细黑"/>
                <a:cs typeface="Times New Roman"/>
              </a:rPr>
              <a:t>下表是关于某校某年级小组合作学习的问卷调查统计表</a:t>
            </a:r>
            <a:r>
              <a:rPr lang="en-US" altLang="zh-CN" sz="2400" dirty="0">
                <a:latin typeface="Times New Roman"/>
                <a:ea typeface="华文细黑"/>
              </a:rPr>
              <a:t>(</a:t>
            </a:r>
            <a:r>
              <a:rPr lang="zh-CN" altLang="zh-CN" sz="2400" dirty="0">
                <a:latin typeface="Times New Roman"/>
                <a:ea typeface="华文细黑"/>
                <a:cs typeface="Times New Roman"/>
              </a:rPr>
              <a:t>所有数据均为百分比数据</a:t>
            </a:r>
            <a:r>
              <a:rPr lang="en-US" altLang="zh-CN" sz="2400" dirty="0">
                <a:latin typeface="Times New Roman"/>
                <a:ea typeface="华文细黑"/>
              </a:rPr>
              <a:t>)</a:t>
            </a:r>
            <a:r>
              <a:rPr lang="zh-CN" altLang="zh-CN" sz="2400" dirty="0">
                <a:latin typeface="Times New Roman"/>
                <a:ea typeface="华文细黑"/>
                <a:cs typeface="Times New Roman"/>
              </a:rPr>
              <a:t>。请从教师和学生的角度分别写出一条结论</a:t>
            </a:r>
            <a:r>
              <a:rPr lang="zh-CN" altLang="zh-CN" sz="24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en-US" altLang="zh-CN" sz="2400" dirty="0" smtClean="0">
              <a:latin typeface="Times New Roman"/>
              <a:ea typeface="华文细黑"/>
              <a:cs typeface="Times New Roman"/>
            </a:endParaRPr>
          </a:p>
        </p:txBody>
      </p:sp>
      <p:sp>
        <p:nvSpPr>
          <p:cNvPr id="46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8" name="表格 4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5748150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9" name="TextBox 48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0" name="TextBox 49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1" name="TextBox 50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2" name="TextBox 51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3" name="TextBox 52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1" name="TextBox 60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2" name="TextBox 61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3" name="TextBox 62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5131771"/>
              </p:ext>
            </p:extLst>
          </p:nvPr>
        </p:nvGraphicFramePr>
        <p:xfrm>
          <a:off x="216533" y="1899543"/>
          <a:ext cx="8747509" cy="2743200"/>
        </p:xfrm>
        <a:graphic>
          <a:graphicData uri="http://schemas.openxmlformats.org/drawingml/2006/table">
            <a:tbl>
              <a:tblPr/>
              <a:tblGrid>
                <a:gridCol w="1161669"/>
                <a:gridCol w="817534"/>
                <a:gridCol w="1368152"/>
                <a:gridCol w="864096"/>
                <a:gridCol w="1152128"/>
                <a:gridCol w="1296144"/>
                <a:gridCol w="1008112"/>
                <a:gridCol w="1079674"/>
              </a:tblGrid>
              <a:tr h="1089818">
                <a:tc gridSpan="2"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baseline="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你希望课堂上教师如何教</a:t>
                      </a:r>
                      <a:endParaRPr lang="zh-CN" sz="2400" kern="100" baseline="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5946" marR="5594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baseline="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你希望课堂上学生如何学</a:t>
                      </a:r>
                      <a:endParaRPr lang="zh-CN" sz="2400" kern="100" baseline="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5946" marR="5594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baseline="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小组合作学习后，原来不会的问题</a:t>
                      </a:r>
                      <a:endParaRPr lang="zh-CN" sz="2400" kern="100" baseline="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5946" marR="5594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baseline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年级强势推进小组合作学习</a:t>
                      </a:r>
                      <a:endParaRPr lang="zh-CN" sz="2400" kern="100" baseline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5946" marR="5594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36815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baseline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讲授讨论各占一半</a:t>
                      </a:r>
                      <a:endParaRPr lang="zh-CN" sz="2400" kern="100" baseline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5946" marR="5594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baseline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35.5</a:t>
                      </a:r>
                      <a:endParaRPr lang="zh-CN" sz="2400" kern="100" baseline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5946" marR="5594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baseline="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先自学后</a:t>
                      </a:r>
                      <a:endParaRPr lang="zh-CN" sz="2400" kern="100" baseline="0" dirty="0">
                        <a:effectLst/>
                        <a:latin typeface="宋体"/>
                        <a:cs typeface="Courier New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baseline="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受点拨</a:t>
                      </a:r>
                      <a:endParaRPr lang="zh-CN" sz="2400" kern="100" baseline="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5946" marR="5594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baseline="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77.3</a:t>
                      </a:r>
                      <a:endParaRPr lang="zh-CN" sz="2400" kern="100" baseline="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5946" marR="5594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baseline="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能解决</a:t>
                      </a:r>
                      <a:endParaRPr lang="zh-CN" sz="2400" kern="100" baseline="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5946" marR="5594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baseline="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12.3</a:t>
                      </a:r>
                      <a:endParaRPr lang="zh-CN" sz="2400" kern="100" baseline="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5946" marR="5594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baseline="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非常支持</a:t>
                      </a:r>
                      <a:endParaRPr lang="zh-CN" sz="2400" kern="100" baseline="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5946" marR="5594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baseline="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44.7</a:t>
                      </a:r>
                      <a:endParaRPr lang="zh-CN" sz="2400" kern="100" baseline="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55946" marR="5594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346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7" name="表格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5163032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8" name="TextBox 47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9" name="TextBox 48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0" name="TextBox 49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1" name="TextBox 50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2" name="TextBox 51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3" name="TextBox 52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0" name="TextBox 59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1" name="TextBox 60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2" name="TextBox 61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3976319"/>
              </p:ext>
            </p:extLst>
          </p:nvPr>
        </p:nvGraphicFramePr>
        <p:xfrm>
          <a:off x="213420" y="1013862"/>
          <a:ext cx="8712968" cy="3394074"/>
        </p:xfrm>
        <a:graphic>
          <a:graphicData uri="http://schemas.openxmlformats.org/drawingml/2006/table">
            <a:tbl>
              <a:tblPr/>
              <a:tblGrid>
                <a:gridCol w="1089121"/>
                <a:gridCol w="1089121"/>
                <a:gridCol w="1089121"/>
                <a:gridCol w="1089121"/>
                <a:gridCol w="1089121"/>
                <a:gridCol w="1089121"/>
                <a:gridCol w="1089121"/>
                <a:gridCol w="1089121"/>
              </a:tblGrid>
              <a:tr h="169703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给时间</a:t>
                      </a:r>
                      <a:endParaRPr lang="zh-CN" sz="2400" kern="100" dirty="0">
                        <a:effectLst/>
                        <a:latin typeface="宋体"/>
                        <a:cs typeface="Courier New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讨论</a:t>
                      </a:r>
                      <a:endParaRPr lang="zh-CN" sz="24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5271" marR="652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46.2</a:t>
                      </a:r>
                      <a:endParaRPr lang="zh-CN" sz="24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5271" marR="652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全听老师讲</a:t>
                      </a:r>
                      <a:endParaRPr lang="zh-CN" sz="24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5271" marR="652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22.7</a:t>
                      </a:r>
                      <a:endParaRPr lang="zh-CN" sz="24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5271" marR="652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 smtClean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基本</a:t>
                      </a:r>
                      <a:endParaRPr lang="en-US" altLang="zh-CN" sz="2400" kern="100" dirty="0" smtClean="0">
                        <a:effectLst/>
                        <a:latin typeface="Times New Roman"/>
                        <a:ea typeface="华文细黑"/>
                        <a:cs typeface="Times New Roman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 smtClean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解决</a:t>
                      </a:r>
                      <a:endParaRPr lang="zh-CN" sz="24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5271" marR="652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77</a:t>
                      </a:r>
                      <a:endParaRPr lang="zh-CN" sz="24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5271" marR="652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支持</a:t>
                      </a:r>
                      <a:endParaRPr lang="zh-CN" sz="240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65271" marR="652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42.5</a:t>
                      </a:r>
                      <a:endParaRPr lang="zh-CN" sz="24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5271" marR="652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9703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老师一</a:t>
                      </a:r>
                      <a:endParaRPr lang="zh-CN" sz="2400" kern="100" dirty="0">
                        <a:effectLst/>
                        <a:latin typeface="宋体"/>
                        <a:cs typeface="Courier New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直讲</a:t>
                      </a:r>
                      <a:endParaRPr lang="zh-CN" sz="24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5271" marR="652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18.3</a:t>
                      </a:r>
                      <a:endParaRPr lang="zh-CN" sz="24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5271" marR="652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 </a:t>
                      </a:r>
                      <a:endParaRPr lang="zh-CN" sz="24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5271" marR="652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 </a:t>
                      </a:r>
                      <a:endParaRPr lang="zh-CN" sz="24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5271" marR="6527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 smtClean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不能</a:t>
                      </a:r>
                      <a:endParaRPr lang="en-US" altLang="zh-CN" sz="2400" kern="100" dirty="0" smtClean="0">
                        <a:effectLst/>
                        <a:latin typeface="Times New Roman"/>
                        <a:ea typeface="华文细黑"/>
                        <a:cs typeface="Times New Roman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 smtClean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解决</a:t>
                      </a:r>
                      <a:endParaRPr lang="zh-CN" sz="24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5271" marR="652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10.7</a:t>
                      </a:r>
                      <a:endParaRPr lang="zh-CN" sz="24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5271" marR="652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400" kern="100" dirty="0">
                          <a:effectLst/>
                          <a:latin typeface="Times New Roman"/>
                          <a:ea typeface="华文细黑"/>
                          <a:cs typeface="Times New Roman"/>
                        </a:rPr>
                        <a:t>反对</a:t>
                      </a:r>
                      <a:endParaRPr lang="zh-CN" sz="24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5271" marR="652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Times New Roman"/>
                          <a:ea typeface="华文细黑"/>
                          <a:cs typeface="Courier New"/>
                        </a:rPr>
                        <a:t>12.8</a:t>
                      </a:r>
                      <a:endParaRPr lang="zh-CN" sz="240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5271" marR="6527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9113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7" name="表格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8979851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8" name="TextBox 47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9" name="TextBox 48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0" name="TextBox 49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1" name="TextBox 50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2" name="TextBox 51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3" name="TextBox 52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0" name="TextBox 59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1" name="TextBox 60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2" name="TextBox 61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80688" y="843558"/>
            <a:ext cx="8597865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(1)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从教师的角度</a:t>
            </a: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不超过</a:t>
            </a: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20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个字</a:t>
            </a: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)</a:t>
            </a:r>
            <a:endParaRPr lang="zh-CN" altLang="zh-CN" sz="24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答：</a:t>
            </a:r>
            <a:r>
              <a:rPr lang="en-US" altLang="zh-CN" sz="2400" kern="100" dirty="0" smtClean="0">
                <a:latin typeface="Times New Roman"/>
                <a:ea typeface="华文细黑"/>
                <a:cs typeface="Courier New"/>
              </a:rPr>
              <a:t>___________________________________________________</a:t>
            </a:r>
            <a:endParaRPr lang="zh-CN" altLang="zh-CN" sz="24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(2)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从学生的角度</a:t>
            </a: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不超过</a:t>
            </a: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20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个字</a:t>
            </a: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)</a:t>
            </a:r>
            <a:endParaRPr lang="zh-CN" altLang="zh-CN" sz="24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答：</a:t>
            </a:r>
            <a:r>
              <a:rPr lang="en-US" altLang="zh-CN" sz="2400" kern="100" dirty="0" smtClean="0">
                <a:latin typeface="Times New Roman"/>
                <a:ea typeface="华文细黑"/>
                <a:cs typeface="Courier New"/>
              </a:rPr>
              <a:t>_______________________________________</a:t>
            </a:r>
            <a:endParaRPr lang="zh-CN" altLang="zh-CN" sz="2400" kern="100" dirty="0">
              <a:effectLst/>
              <a:latin typeface="宋体"/>
              <a:cs typeface="Courier New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02337" y="1351806"/>
            <a:ext cx="7738853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400" kern="100" dirty="0" smtClean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杜绝</a:t>
            </a:r>
            <a:r>
              <a:rPr lang="zh-CN" altLang="zh-CN" sz="24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满堂灌</a:t>
            </a:r>
            <a:r>
              <a:rPr lang="en-US" altLang="zh-CN" sz="2400" kern="100" dirty="0">
                <a:solidFill>
                  <a:srgbClr val="E46C0A"/>
                </a:solidFill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4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或杜绝一讲到底</a:t>
            </a:r>
            <a:r>
              <a:rPr lang="en-US" altLang="zh-CN" sz="2400" kern="100" dirty="0">
                <a:solidFill>
                  <a:srgbClr val="E46C0A"/>
                </a:solidFill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4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，注重点拨，引导合作学习</a:t>
            </a:r>
            <a:r>
              <a:rPr lang="zh-CN" altLang="zh-CN" sz="2400" kern="100" dirty="0" smtClean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。</a:t>
            </a:r>
            <a:endParaRPr lang="zh-CN" altLang="zh-CN" sz="2400" kern="100" dirty="0">
              <a:latin typeface="宋体"/>
              <a:cs typeface="Courier New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76732" y="2553082"/>
            <a:ext cx="6181671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zh-CN" sz="2400" dirty="0" smtClean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小组</a:t>
            </a:r>
            <a:r>
              <a:rPr lang="zh-CN" altLang="zh-CN" sz="24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合作，自主学习，促进学习效益的提高。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70110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4200" y="640516"/>
            <a:ext cx="876929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题组三</a:t>
            </a:r>
            <a:endParaRPr lang="zh-CN" altLang="zh-CN" sz="10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11.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仿照示例，为学校文学期刊拟一个刊物名并说明理由。</a:t>
            </a:r>
            <a:endParaRPr lang="zh-CN" altLang="zh-CN" sz="10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刊物名：《水滴》</a:t>
            </a:r>
            <a:endParaRPr lang="zh-CN" altLang="zh-CN" sz="10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理由：</a:t>
            </a:r>
            <a:r>
              <a:rPr lang="en-US" altLang="zh-CN" sz="2400" kern="100" dirty="0">
                <a:latin typeface="宋体"/>
                <a:ea typeface="华文细黑"/>
                <a:cs typeface="Times New Roman"/>
              </a:rPr>
              <a:t>“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绳锯木断，水滴石穿。</a:t>
            </a:r>
            <a:r>
              <a:rPr lang="en-US" altLang="zh-CN" sz="2400" kern="100" dirty="0">
                <a:latin typeface="宋体"/>
                <a:ea typeface="华文细黑"/>
                <a:cs typeface="Times New Roman"/>
              </a:rPr>
              <a:t>”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水滴有坚韧执着的力量，水滴有不畏艰辛的精神，水滴以柔克刚，彰显文学感染人心的力量。</a:t>
            </a:r>
            <a:endParaRPr lang="zh-CN" altLang="zh-CN" sz="10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刊物名：</a:t>
            </a: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________</a:t>
            </a:r>
            <a:endParaRPr lang="zh-CN" altLang="zh-CN" sz="10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理由：</a:t>
            </a:r>
            <a:r>
              <a:rPr lang="en-US" altLang="zh-CN" sz="2400" kern="100" dirty="0" smtClean="0">
                <a:latin typeface="Times New Roman"/>
                <a:ea typeface="华文细黑"/>
                <a:cs typeface="Courier New"/>
              </a:rPr>
              <a:t>_________________________________________________</a:t>
            </a:r>
          </a:p>
        </p:txBody>
      </p:sp>
      <p:sp>
        <p:nvSpPr>
          <p:cNvPr id="47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9" name="表格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5163032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0" name="TextBox 49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1" name="TextBox 50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2" name="TextBox 51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3" name="TextBox 52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1" name="TextBox 60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2" name="TextBox 61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3" name="TextBox 62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4" name="TextBox 63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5604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3424" y="1091615"/>
            <a:ext cx="8427116" cy="24162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6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答案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　</a:t>
            </a:r>
            <a:r>
              <a:rPr lang="en-US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示例</a:t>
            </a:r>
            <a:r>
              <a:rPr lang="en-US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刊物名：《新叶》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理由：</a:t>
            </a:r>
            <a:r>
              <a:rPr lang="en-US" altLang="zh-CN" sz="2600" kern="100" dirty="0">
                <a:solidFill>
                  <a:srgbClr val="E46C0A"/>
                </a:solidFill>
                <a:latin typeface="宋体"/>
                <a:ea typeface="华文细黑"/>
                <a:cs typeface="Times New Roman"/>
              </a:rPr>
              <a:t>“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芳林新叶催陈叶，流水前波让后波。</a:t>
            </a:r>
            <a:r>
              <a:rPr lang="en-US" altLang="zh-CN" sz="2600" kern="100" dirty="0">
                <a:solidFill>
                  <a:srgbClr val="E46C0A"/>
                </a:solidFill>
                <a:latin typeface="宋体"/>
                <a:ea typeface="华文细黑"/>
                <a:cs typeface="Times New Roman"/>
              </a:rPr>
              <a:t>”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新叶显示勃勃的生机，新叶蕴藏旺盛的活力。新叶嫩绿，透露文学的活力和美丽。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46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8" name="表格 4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5536108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9" name="TextBox 48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0" name="TextBox 49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1" name="TextBox 50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2" name="TextBox 51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3" name="TextBox 52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1" name="TextBox 60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2" name="TextBox 61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3" name="TextBox 62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5861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87577" y="804531"/>
            <a:ext cx="876929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12.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在下面一段文字横线处补写恰当的语句，使整段文字语意完整连贯，内容贴切，逻辑严密，每处不超过</a:t>
            </a: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15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个字。</a:t>
            </a:r>
            <a:endParaRPr lang="zh-CN" altLang="zh-CN" sz="26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600" kern="100" dirty="0" smtClean="0">
                <a:latin typeface="Times New Roman"/>
                <a:ea typeface="华文细黑"/>
                <a:cs typeface="Times New Roman"/>
              </a:rPr>
              <a:t>        </a:t>
            </a:r>
            <a:r>
              <a:rPr lang="zh-CN" altLang="zh-CN" sz="2600" kern="100" dirty="0" smtClean="0">
                <a:latin typeface="Times New Roman"/>
                <a:ea typeface="华文细黑"/>
                <a:cs typeface="Times New Roman"/>
              </a:rPr>
              <a:t>战国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时期的孟子，有几句很好的话：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“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富贵不能淫，贫贱不能移，威武不能屈，此之谓大丈夫。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”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就坚定不移地为当时的进步事业服务这一原则来说，我们祖先的许多有骨气的动人事迹，还有它积极的教育意义，是值得我们学习的。</a:t>
            </a:r>
            <a:endParaRPr lang="zh-CN" altLang="zh-CN" sz="2600" kern="100" dirty="0">
              <a:effectLst/>
              <a:latin typeface="宋体"/>
              <a:cs typeface="Courier New"/>
            </a:endParaRPr>
          </a:p>
        </p:txBody>
      </p:sp>
      <p:sp>
        <p:nvSpPr>
          <p:cNvPr id="46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8" name="表格 4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5536108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9" name="TextBox 48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0" name="TextBox 49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1" name="TextBox 50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2" name="TextBox 51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3" name="TextBox 52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1" name="TextBox 60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2" name="TextBox 61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3" name="TextBox 62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046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80944" y="867226"/>
            <a:ext cx="8770682" cy="334546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4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解析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　仿写要注意</a:t>
            </a:r>
            <a:r>
              <a:rPr lang="en-US" altLang="zh-CN" sz="2400" kern="100" dirty="0">
                <a:latin typeface="宋体"/>
                <a:ea typeface="华文细黑"/>
                <a:cs typeface="Times New Roman"/>
              </a:rPr>
              <a:t>“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神似</a:t>
            </a:r>
            <a:r>
              <a:rPr lang="en-US" altLang="zh-CN" sz="2400" kern="100" dirty="0">
                <a:latin typeface="宋体"/>
                <a:ea typeface="华文细黑"/>
                <a:cs typeface="Times New Roman"/>
              </a:rPr>
              <a:t>”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和</a:t>
            </a:r>
            <a:r>
              <a:rPr lang="en-US" altLang="zh-CN" sz="2400" kern="100" dirty="0">
                <a:latin typeface="宋体"/>
                <a:ea typeface="华文细黑"/>
                <a:cs typeface="Times New Roman"/>
              </a:rPr>
              <a:t>“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形似</a:t>
            </a:r>
            <a:r>
              <a:rPr lang="en-US" altLang="zh-CN" sz="2400" kern="100" dirty="0">
                <a:latin typeface="宋体"/>
                <a:ea typeface="华文细黑"/>
                <a:cs typeface="Times New Roman"/>
              </a:rPr>
              <a:t>”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。</a:t>
            </a:r>
            <a:r>
              <a:rPr lang="en-US" altLang="zh-CN" sz="2400" kern="100" dirty="0">
                <a:latin typeface="宋体"/>
                <a:ea typeface="华文细黑"/>
                <a:cs typeface="Times New Roman"/>
              </a:rPr>
              <a:t>“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神似</a:t>
            </a:r>
            <a:r>
              <a:rPr lang="en-US" altLang="zh-CN" sz="2400" kern="100" dirty="0">
                <a:latin typeface="宋体"/>
                <a:ea typeface="华文细黑"/>
                <a:cs typeface="Times New Roman"/>
              </a:rPr>
              <a:t>”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要求主旨、情感、语意一致，合乎逻辑，</a:t>
            </a:r>
            <a:r>
              <a:rPr lang="en-US" altLang="zh-CN" sz="2400" kern="100" dirty="0">
                <a:latin typeface="宋体"/>
                <a:ea typeface="华文细黑"/>
                <a:cs typeface="Times New Roman"/>
              </a:rPr>
              <a:t>“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形似</a:t>
            </a:r>
            <a:r>
              <a:rPr lang="en-US" altLang="zh-CN" sz="2400" kern="100" dirty="0">
                <a:latin typeface="宋体"/>
                <a:ea typeface="华文细黑"/>
                <a:cs typeface="Times New Roman"/>
              </a:rPr>
              <a:t>”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则要注意句式、修辞、字数等相同或相似。仿写时要找到能表现思念的特点的意象，且要运用比喻的修辞手法，与前面的句子保持意义上的密切联系。</a:t>
            </a:r>
            <a:endParaRPr lang="zh-CN" altLang="zh-CN" sz="24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4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答案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　</a:t>
            </a:r>
            <a:r>
              <a:rPr lang="en-US" altLang="zh-CN" sz="2400" kern="100" dirty="0">
                <a:solidFill>
                  <a:srgbClr val="E46C0A"/>
                </a:solidFill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4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示例</a:t>
            </a:r>
            <a:r>
              <a:rPr lang="en-US" altLang="zh-CN" sz="2400" kern="100" dirty="0">
                <a:solidFill>
                  <a:srgbClr val="E46C0A"/>
                </a:solidFill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4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思念是一朵轻盈的雪花，顽皮地躲进你滚烫的脸颊；思念是一叶悠悠的小舟，轻轻地漂荡在你清澈的心湖上。</a:t>
            </a:r>
            <a:endParaRPr lang="zh-CN" altLang="zh-CN" sz="2400" kern="100" dirty="0">
              <a:effectLst/>
              <a:latin typeface="宋体"/>
              <a:cs typeface="Courier New"/>
            </a:endParaRPr>
          </a:p>
        </p:txBody>
      </p:sp>
      <p:sp>
        <p:nvSpPr>
          <p:cNvPr id="50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52" name="表格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5022849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3" name="TextBox 52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1" name="TextBox 60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2" name="TextBox 61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3" name="TextBox 62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4" name="TextBox 63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5" name="TextBox 64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6" name="TextBox 65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7" name="TextBox 66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4566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7065" y="506378"/>
            <a:ext cx="8945554" cy="4573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  <a:spcAft>
                <a:spcPts val="0"/>
              </a:spcAft>
            </a:pPr>
            <a:r>
              <a:rPr lang="en-US" altLang="zh-CN" sz="2600" kern="100" dirty="0" smtClean="0">
                <a:latin typeface="Times New Roman"/>
                <a:ea typeface="华文细黑"/>
                <a:cs typeface="Times New Roman"/>
              </a:rPr>
              <a:t>        </a:t>
            </a:r>
            <a:r>
              <a:rPr lang="zh-CN" altLang="zh-CN" sz="2600" kern="100" dirty="0" smtClean="0">
                <a:latin typeface="Times New Roman"/>
                <a:ea typeface="华文细黑"/>
                <a:cs typeface="Times New Roman"/>
              </a:rPr>
              <a:t>南宋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末年，首都临安被元军攻入。丞相文天祥组织武装力量坚决抵抗。失败被俘后，元朝劝他投降，他写了一首诗，其中有两句是：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“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人生自古谁无死，留取丹心照汗青。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”</a:t>
            </a:r>
            <a:r>
              <a:rPr lang="en-US" altLang="zh-CN" sz="2600" kern="100" dirty="0" smtClean="0">
                <a:latin typeface="宋体"/>
                <a:ea typeface="华文细黑"/>
                <a:cs typeface="Times New Roman"/>
              </a:rPr>
              <a:t>①</a:t>
            </a:r>
          </a:p>
          <a:p>
            <a:pPr>
              <a:lnSpc>
                <a:spcPct val="140000"/>
              </a:lnSpc>
              <a:spcAft>
                <a:spcPts val="0"/>
              </a:spcAft>
            </a:pPr>
            <a:r>
              <a:rPr lang="en-US" altLang="zh-CN" sz="2600" kern="100" dirty="0" smtClean="0">
                <a:latin typeface="Times New Roman"/>
                <a:ea typeface="华文细黑"/>
                <a:cs typeface="Courier New"/>
              </a:rPr>
              <a:t>______________________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，就看怎么个死法，是屈辱而死呢，还是为民族利益而死？他选取了后者，</a:t>
            </a:r>
            <a:r>
              <a:rPr lang="en-US" altLang="zh-CN" sz="2600" kern="100" dirty="0" smtClean="0">
                <a:latin typeface="宋体"/>
                <a:ea typeface="华文细黑"/>
                <a:cs typeface="Times New Roman"/>
              </a:rPr>
              <a:t>②</a:t>
            </a:r>
            <a:r>
              <a:rPr lang="en-US" altLang="zh-CN" sz="2600" kern="100" dirty="0" smtClean="0">
                <a:latin typeface="Times New Roman"/>
                <a:ea typeface="华文细黑"/>
                <a:cs typeface="Courier New"/>
              </a:rPr>
              <a:t>________________</a:t>
            </a:r>
            <a:endParaRPr lang="en-US" altLang="zh-CN" sz="2600" kern="100" dirty="0" smtClean="0">
              <a:latin typeface="宋体"/>
              <a:ea typeface="华文细黑"/>
              <a:cs typeface="Times New Roman"/>
            </a:endParaRPr>
          </a:p>
          <a:p>
            <a:pPr>
              <a:lnSpc>
                <a:spcPct val="140000"/>
              </a:lnSpc>
              <a:spcAft>
                <a:spcPts val="0"/>
              </a:spcAft>
            </a:pPr>
            <a:r>
              <a:rPr lang="en-US" altLang="zh-CN" sz="2600" kern="100" dirty="0" smtClean="0">
                <a:latin typeface="Times New Roman"/>
                <a:ea typeface="华文细黑"/>
                <a:cs typeface="Courier New"/>
              </a:rPr>
              <a:t>______________________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。文天祥被拘囚在大都一个阴湿的地牢里，受尽了折磨，元朝多次派人劝他，只要投降，便可以做大官，但他坚决拒绝，最终在公元</a:t>
            </a: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1283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年被杀害了。</a:t>
            </a:r>
            <a:endParaRPr lang="zh-CN" altLang="zh-CN" sz="2600" kern="100" dirty="0">
              <a:effectLst/>
              <a:latin typeface="宋体"/>
              <a:cs typeface="Courier New"/>
            </a:endParaRPr>
          </a:p>
        </p:txBody>
      </p:sp>
      <p:sp>
        <p:nvSpPr>
          <p:cNvPr id="45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7" name="表格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0221491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8" name="TextBox 47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9" name="TextBox 48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0" name="TextBox 49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1" name="TextBox 50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2" name="TextBox 51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3" name="TextBox 52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0" name="TextBox 59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1" name="TextBox 60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2" name="TextBox 61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3449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3455" y="778650"/>
            <a:ext cx="874108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600" dirty="0" smtClean="0">
                <a:latin typeface="Times New Roman"/>
                <a:ea typeface="华文细黑"/>
                <a:cs typeface="Times New Roman"/>
              </a:rPr>
              <a:t>        </a:t>
            </a:r>
            <a:r>
              <a:rPr lang="zh-CN" altLang="zh-CN" sz="2600" dirty="0" smtClean="0">
                <a:latin typeface="Times New Roman"/>
                <a:ea typeface="华文细黑"/>
                <a:cs typeface="Times New Roman"/>
              </a:rPr>
              <a:t>他</a:t>
            </a:r>
            <a:r>
              <a:rPr lang="zh-CN" altLang="zh-CN" sz="2600" dirty="0">
                <a:latin typeface="Times New Roman"/>
                <a:ea typeface="华文细黑"/>
                <a:cs typeface="Times New Roman"/>
              </a:rPr>
              <a:t>写的有名的《正气歌》，歌颂了古代有骨气的人的英雄气概，并且以自己的生命来抗拒压迫，号召人民继续起来反抗。</a:t>
            </a:r>
            <a:r>
              <a:rPr lang="en-US" altLang="zh-CN" sz="2600" dirty="0">
                <a:latin typeface="宋体"/>
                <a:ea typeface="华文细黑"/>
                <a:cs typeface="Times New Roman"/>
              </a:rPr>
              <a:t>③</a:t>
            </a:r>
            <a:r>
              <a:rPr lang="en-US" altLang="zh-CN" sz="2600" dirty="0">
                <a:latin typeface="Times New Roman"/>
                <a:ea typeface="华文细黑"/>
              </a:rPr>
              <a:t>______________________</a:t>
            </a:r>
            <a:r>
              <a:rPr lang="zh-CN" altLang="zh-CN" sz="26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en-US" altLang="zh-CN" sz="26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6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答案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　</a:t>
            </a:r>
            <a:r>
              <a:rPr lang="en-US" altLang="zh-CN" sz="2600" kern="100" dirty="0">
                <a:solidFill>
                  <a:srgbClr val="E46C0A"/>
                </a:solidFill>
                <a:latin typeface="宋体"/>
                <a:ea typeface="华文细黑"/>
                <a:cs typeface="Times New Roman"/>
              </a:rPr>
              <a:t>①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意思是人总是要死的　</a:t>
            </a:r>
            <a:r>
              <a:rPr lang="en-US" altLang="zh-CN" sz="2600" kern="100" dirty="0">
                <a:solidFill>
                  <a:srgbClr val="E46C0A"/>
                </a:solidFill>
                <a:latin typeface="宋体"/>
                <a:ea typeface="华文细黑"/>
                <a:cs typeface="Times New Roman"/>
              </a:rPr>
              <a:t>②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要把这片忠心记录在历史上　</a:t>
            </a:r>
            <a:r>
              <a:rPr lang="en-US" altLang="zh-CN" sz="2600" kern="100" dirty="0">
                <a:solidFill>
                  <a:srgbClr val="E46C0A"/>
                </a:solidFill>
                <a:latin typeface="宋体"/>
                <a:ea typeface="华文细黑"/>
                <a:cs typeface="Times New Roman"/>
              </a:rPr>
              <a:t>③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文天祥就是值得我们学习的</a:t>
            </a:r>
            <a:r>
              <a:rPr lang="en-US" altLang="zh-CN" sz="2600" kern="100" dirty="0">
                <a:solidFill>
                  <a:srgbClr val="E46C0A"/>
                </a:solidFill>
                <a:latin typeface="宋体"/>
                <a:ea typeface="华文细黑"/>
                <a:cs typeface="Times New Roman"/>
              </a:rPr>
              <a:t>“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大丈夫</a:t>
            </a:r>
            <a:r>
              <a:rPr lang="en-US" altLang="zh-CN" sz="2600" kern="100" dirty="0">
                <a:solidFill>
                  <a:srgbClr val="E46C0A"/>
                </a:solidFill>
                <a:latin typeface="宋体"/>
                <a:ea typeface="华文细黑"/>
                <a:cs typeface="Times New Roman"/>
              </a:rPr>
              <a:t>”</a:t>
            </a:r>
            <a:r>
              <a:rPr lang="en-US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文天祥的言行就再现了孟子所说的大丈夫的精神</a:t>
            </a:r>
            <a:r>
              <a:rPr lang="en-US" altLang="zh-CN" sz="2600" kern="100" dirty="0" smtClean="0">
                <a:solidFill>
                  <a:srgbClr val="E46C0A"/>
                </a:solidFill>
                <a:latin typeface="Times New Roman"/>
                <a:ea typeface="华文细黑"/>
                <a:cs typeface="Courier New"/>
              </a:rPr>
              <a:t>)</a:t>
            </a:r>
            <a:endParaRPr lang="zh-CN" altLang="zh-CN" sz="2600" kern="100" dirty="0">
              <a:latin typeface="宋体"/>
              <a:cs typeface="Courier New"/>
            </a:endParaRPr>
          </a:p>
        </p:txBody>
      </p:sp>
      <p:sp>
        <p:nvSpPr>
          <p:cNvPr id="50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52" name="表格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0221491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3" name="TextBox 52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1" name="TextBox 60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2" name="TextBox 61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3" name="TextBox 62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4" name="TextBox 63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5" name="TextBox 64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6" name="TextBox 65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7" name="TextBox 66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90762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5455" y="555634"/>
            <a:ext cx="885698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13.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假如你是校文学社社长，开学初，文学社举行新老社员首次见面会，要发邀请函给文学社指导老师张老师。请你以社长身份填写邀请函的正文，地址、姓名等信息用</a:t>
            </a:r>
            <a:r>
              <a:rPr lang="en-US" altLang="zh-CN" sz="2400" kern="100" dirty="0">
                <a:latin typeface="宋体"/>
                <a:ea typeface="华文细黑"/>
                <a:cs typeface="Times New Roman"/>
              </a:rPr>
              <a:t>××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代替。不超过</a:t>
            </a: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80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个字。</a:t>
            </a:r>
            <a:endParaRPr lang="zh-CN" altLang="zh-CN" sz="10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敬爱的张老师：</a:t>
            </a:r>
            <a:endParaRPr lang="zh-CN" altLang="zh-CN" sz="10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400" kern="100" dirty="0" smtClean="0">
                <a:latin typeface="Times New Roman"/>
                <a:ea typeface="华文细黑"/>
                <a:cs typeface="Times New Roman"/>
              </a:rPr>
              <a:t>        </a:t>
            </a:r>
            <a:r>
              <a:rPr lang="zh-CN" altLang="zh-CN" sz="2400" kern="100" dirty="0" smtClean="0">
                <a:latin typeface="Times New Roman"/>
                <a:ea typeface="华文细黑"/>
                <a:cs typeface="Times New Roman"/>
              </a:rPr>
              <a:t>您好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！</a:t>
            </a:r>
            <a:endParaRPr lang="zh-CN" altLang="zh-CN" sz="1000" kern="100" dirty="0">
              <a:latin typeface="宋体"/>
              <a:cs typeface="Courier New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Times New Roman"/>
                <a:ea typeface="华文细黑"/>
              </a:rPr>
              <a:t>_______________________________________________________</a:t>
            </a:r>
          </a:p>
          <a:p>
            <a:pPr algn="r">
              <a:lnSpc>
                <a:spcPct val="150000"/>
              </a:lnSpc>
              <a:spcAft>
                <a:spcPts val="0"/>
              </a:spcAft>
            </a:pP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文学社社长：</a:t>
            </a:r>
            <a:r>
              <a:rPr lang="en-US" altLang="zh-CN" sz="2400" kern="100" dirty="0">
                <a:latin typeface="宋体"/>
                <a:ea typeface="华文细黑"/>
                <a:cs typeface="Times New Roman"/>
              </a:rPr>
              <a:t>×××</a:t>
            </a:r>
            <a:endParaRPr lang="zh-CN" altLang="zh-CN" sz="1000" kern="100" dirty="0">
              <a:latin typeface="宋体"/>
              <a:cs typeface="Courier New"/>
            </a:endParaRPr>
          </a:p>
          <a:p>
            <a:pPr algn="r">
              <a:lnSpc>
                <a:spcPct val="150000"/>
              </a:lnSpc>
            </a:pPr>
            <a:r>
              <a:rPr lang="en-US" altLang="zh-CN" sz="2400" dirty="0">
                <a:latin typeface="宋体"/>
                <a:ea typeface="华文细黑"/>
                <a:cs typeface="Times New Roman"/>
              </a:rPr>
              <a:t>×</a:t>
            </a:r>
            <a:r>
              <a:rPr lang="zh-CN" altLang="zh-CN" sz="2400" dirty="0">
                <a:latin typeface="Times New Roman"/>
                <a:ea typeface="华文细黑"/>
                <a:cs typeface="Times New Roman"/>
              </a:rPr>
              <a:t>年</a:t>
            </a:r>
            <a:r>
              <a:rPr lang="en-US" altLang="zh-CN" sz="2400" dirty="0">
                <a:latin typeface="宋体"/>
                <a:ea typeface="华文细黑"/>
                <a:cs typeface="Times New Roman"/>
              </a:rPr>
              <a:t>×</a:t>
            </a:r>
            <a:r>
              <a:rPr lang="zh-CN" altLang="zh-CN" sz="2400" dirty="0">
                <a:latin typeface="Times New Roman"/>
                <a:ea typeface="华文细黑"/>
                <a:cs typeface="Times New Roman"/>
              </a:rPr>
              <a:t>月</a:t>
            </a:r>
            <a:r>
              <a:rPr lang="en-US" altLang="zh-CN" sz="2400" dirty="0">
                <a:latin typeface="宋体"/>
                <a:ea typeface="华文细黑"/>
                <a:cs typeface="Times New Roman"/>
              </a:rPr>
              <a:t>×</a:t>
            </a:r>
            <a:r>
              <a:rPr lang="zh-CN" altLang="zh-CN" sz="2400" dirty="0">
                <a:latin typeface="Times New Roman"/>
                <a:ea typeface="华文细黑"/>
                <a:cs typeface="Times New Roman"/>
              </a:rPr>
              <a:t>日</a:t>
            </a:r>
            <a:endParaRPr lang="zh-CN" altLang="zh-CN" sz="2400" kern="100" dirty="0">
              <a:solidFill>
                <a:prstClr val="black"/>
              </a:solidFill>
              <a:latin typeface="宋体"/>
              <a:cs typeface="Courier New"/>
            </a:endParaRPr>
          </a:p>
        </p:txBody>
      </p:sp>
      <p:sp>
        <p:nvSpPr>
          <p:cNvPr id="50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52" name="表格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0221491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3" name="TextBox 52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1" name="TextBox 60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2" name="TextBox 61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3" name="TextBox 62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4" name="TextBox 63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5" name="TextBox 64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6" name="TextBox 65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7" name="TextBox 66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47864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1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52" name="表格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0221491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3" name="TextBox 52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4" name="TextBox 53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1" name="TextBox 60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2" name="TextBox 61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3" name="TextBox 62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4" name="TextBox 63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5" name="TextBox 64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6" name="TextBox 65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7" name="TextBox 66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335340" y="585242"/>
            <a:ext cx="8428453" cy="429348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6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解析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　本题要求写邀请函的正文部分，作答时，要注意双方的身份，用语要得体，要讲清楚时间、地点，要交代清楚事件，且要表达出诚意，并注意字数限制</a:t>
            </a:r>
            <a:r>
              <a:rPr lang="zh-CN" altLang="zh-CN" sz="26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en-US" altLang="zh-CN" sz="2600" kern="100" dirty="0" smtClean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6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答案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　</a:t>
            </a:r>
            <a:r>
              <a:rPr lang="en-US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示例</a:t>
            </a:r>
            <a:r>
              <a:rPr lang="en-US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Courier New"/>
              </a:rPr>
              <a:t>)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文学社将于</a:t>
            </a:r>
            <a:r>
              <a:rPr lang="en-US" altLang="zh-CN" sz="2600" kern="100" dirty="0">
                <a:solidFill>
                  <a:srgbClr val="E46C0A"/>
                </a:solidFill>
                <a:latin typeface="宋体"/>
                <a:ea typeface="华文细黑"/>
                <a:cs typeface="Times New Roman"/>
              </a:rPr>
              <a:t>×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年</a:t>
            </a:r>
            <a:r>
              <a:rPr lang="en-US" altLang="zh-CN" sz="2600" kern="100" dirty="0">
                <a:solidFill>
                  <a:srgbClr val="E46C0A"/>
                </a:solidFill>
                <a:latin typeface="宋体"/>
                <a:ea typeface="华文细黑"/>
                <a:cs typeface="Times New Roman"/>
              </a:rPr>
              <a:t>×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月</a:t>
            </a:r>
            <a:r>
              <a:rPr lang="en-US" altLang="zh-CN" sz="2600" kern="100" dirty="0">
                <a:solidFill>
                  <a:srgbClr val="E46C0A"/>
                </a:solidFill>
                <a:latin typeface="宋体"/>
                <a:ea typeface="华文细黑"/>
                <a:cs typeface="Times New Roman"/>
              </a:rPr>
              <a:t>×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日</a:t>
            </a:r>
            <a:r>
              <a:rPr lang="en-US" altLang="zh-CN" sz="2600" kern="100" dirty="0">
                <a:solidFill>
                  <a:srgbClr val="E46C0A"/>
                </a:solidFill>
                <a:latin typeface="宋体"/>
                <a:ea typeface="华文细黑"/>
                <a:cs typeface="Times New Roman"/>
              </a:rPr>
              <a:t>×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时，在</a:t>
            </a:r>
            <a:r>
              <a:rPr lang="en-US" altLang="zh-CN" sz="2600" kern="100" dirty="0">
                <a:solidFill>
                  <a:srgbClr val="E46C0A"/>
                </a:solidFill>
                <a:latin typeface="宋体"/>
                <a:ea typeface="华文细黑"/>
                <a:cs typeface="Times New Roman"/>
              </a:rPr>
              <a:t>××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教学楼一楼举行新老社员见面会，届时将邀请文学社新老社员以及一直关心本社团的老师参加。感谢您一直对文学社的关爱，期待您的光临</a:t>
            </a:r>
            <a:r>
              <a:rPr lang="zh-CN" altLang="zh-CN" sz="2600" kern="100" dirty="0" smtClean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！</a:t>
            </a:r>
            <a:endParaRPr lang="zh-CN" altLang="zh-CN" sz="2600" kern="100" dirty="0"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839720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68147" y="757118"/>
            <a:ext cx="842711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400" kern="100" dirty="0" smtClean="0">
                <a:latin typeface="Times New Roman"/>
                <a:ea typeface="华文细黑"/>
                <a:cs typeface="Courier New"/>
              </a:rPr>
              <a:t>14.</a:t>
            </a:r>
            <a:r>
              <a:rPr lang="zh-CN" altLang="zh-CN" sz="2400" kern="100" dirty="0" smtClean="0">
                <a:latin typeface="Times New Roman"/>
                <a:ea typeface="华文细黑"/>
                <a:cs typeface="Times New Roman"/>
              </a:rPr>
              <a:t>请根据下面提供的信息，为</a:t>
            </a:r>
            <a:r>
              <a:rPr lang="en-US" altLang="zh-CN" sz="2400" kern="100" dirty="0" smtClean="0">
                <a:latin typeface="宋体"/>
                <a:ea typeface="华文细黑"/>
                <a:cs typeface="Times New Roman"/>
              </a:rPr>
              <a:t>“</a:t>
            </a:r>
            <a:r>
              <a:rPr lang="zh-CN" altLang="zh-CN" sz="2400" kern="100" dirty="0" smtClean="0">
                <a:latin typeface="Times New Roman"/>
                <a:ea typeface="华文细黑"/>
                <a:cs typeface="Times New Roman"/>
              </a:rPr>
              <a:t>诗话</a:t>
            </a:r>
            <a:r>
              <a:rPr lang="en-US" altLang="zh-CN" sz="2400" kern="100" dirty="0" smtClean="0">
                <a:latin typeface="宋体"/>
                <a:ea typeface="华文细黑"/>
                <a:cs typeface="Times New Roman"/>
              </a:rPr>
              <a:t>”</a:t>
            </a:r>
            <a:r>
              <a:rPr lang="zh-CN" altLang="zh-CN" sz="2400" kern="100" dirty="0" smtClean="0">
                <a:latin typeface="Times New Roman"/>
                <a:ea typeface="华文细黑"/>
                <a:cs typeface="Times New Roman"/>
              </a:rPr>
              <a:t>下一个定义。不超过</a:t>
            </a:r>
            <a:r>
              <a:rPr lang="en-US" altLang="zh-CN" sz="2400" kern="100" dirty="0" smtClean="0">
                <a:latin typeface="Times New Roman"/>
                <a:ea typeface="华文细黑"/>
                <a:cs typeface="Courier New"/>
              </a:rPr>
              <a:t>50</a:t>
            </a:r>
            <a:r>
              <a:rPr lang="zh-CN" altLang="zh-CN" sz="2400" kern="100" dirty="0" smtClean="0">
                <a:latin typeface="Times New Roman"/>
                <a:ea typeface="华文细黑"/>
                <a:cs typeface="Times New Roman"/>
              </a:rPr>
              <a:t>字。</a:t>
            </a:r>
            <a:endParaRPr lang="zh-CN" altLang="zh-CN" sz="2400" kern="100" dirty="0" smtClean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400" kern="100" dirty="0" smtClean="0">
                <a:latin typeface="Times New Roman"/>
                <a:ea typeface="华文细黑"/>
                <a:cs typeface="Times New Roman"/>
              </a:rPr>
              <a:t>        </a:t>
            </a:r>
            <a:r>
              <a:rPr lang="zh-CN" altLang="zh-CN" sz="2400" kern="100" dirty="0" smtClean="0">
                <a:latin typeface="Times New Roman"/>
                <a:ea typeface="华文细黑"/>
                <a:cs typeface="Times New Roman"/>
              </a:rPr>
              <a:t>诗话正式出现在宋代。早期的诗话以记事为主，不过不同于一般的记事笔记，它所记的都是有关诗人和诗作的轶闻琐事。后来，诗话的范围不断扩大，除记事外，逐渐增加了考订辨证、谈论句法一类的内容。诗话的再进一步发展，是越来越多地谈论有关诗歌创作和诗歌理论问题，加强了它的理论批评性质。</a:t>
            </a:r>
            <a:endParaRPr lang="zh-CN" altLang="zh-CN" sz="2400" kern="100" dirty="0">
              <a:effectLst/>
              <a:latin typeface="宋体"/>
              <a:cs typeface="Courier New"/>
            </a:endParaRPr>
          </a:p>
        </p:txBody>
      </p:sp>
      <p:sp>
        <p:nvSpPr>
          <p:cNvPr id="33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35" name="表格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0221491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6" name="TextBox 35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7" name="TextBox 36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8" name="TextBox 37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9" name="TextBox 38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0" name="TextBox 39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1" name="TextBox 40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2" name="TextBox 41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3" name="TextBox 42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4" name="TextBox 43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5" name="TextBox 44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6" name="TextBox 45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7" name="TextBox 46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48" name="TextBox 47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49" name="TextBox 48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50" name="TextBox 49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26520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79512" y="520854"/>
            <a:ext cx="8769291" cy="4013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en-US" altLang="zh-CN" sz="2600" kern="100" dirty="0" smtClean="0">
                <a:latin typeface="Times New Roman"/>
                <a:ea typeface="华文细黑"/>
                <a:cs typeface="Times New Roman"/>
              </a:rPr>
              <a:t>        </a:t>
            </a:r>
            <a:r>
              <a:rPr lang="zh-CN" altLang="zh-CN" sz="2600" kern="100" dirty="0" smtClean="0">
                <a:latin typeface="Times New Roman"/>
                <a:ea typeface="华文细黑"/>
                <a:cs typeface="Times New Roman"/>
              </a:rPr>
              <a:t>诗话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的一般特点是：多数并不以系统、严密的理论分析取胜，而常常以三言五语为一则，发表对创作的具体问题和艺术规律问题直接性的感受和意见。</a:t>
            </a:r>
            <a:endParaRPr lang="zh-CN" altLang="zh-CN" sz="2600" kern="100" dirty="0">
              <a:latin typeface="宋体"/>
              <a:cs typeface="Courier New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zh-CN" altLang="zh-CN" sz="2600" kern="100" dirty="0" smtClean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解析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　确定被定义的词</a:t>
            </a: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(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种概念</a:t>
            </a: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)——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诗话，确定属概念</a:t>
            </a: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——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著作，筛选出本质特征</a:t>
            </a: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——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记录诗人诗作的轶闻琐事、评论诗人诗作、发表诗歌理论批评意见，将特征组织进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“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诗话是一种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……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的著作</a:t>
            </a:r>
            <a:r>
              <a:rPr lang="en-US" altLang="zh-CN" sz="2600" kern="100" dirty="0">
                <a:latin typeface="宋体"/>
                <a:ea typeface="华文细黑"/>
                <a:cs typeface="Times New Roman"/>
              </a:rPr>
              <a:t>”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的句子中即可</a:t>
            </a:r>
            <a:r>
              <a:rPr lang="zh-CN" altLang="zh-CN" sz="26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zh-CN" altLang="zh-CN" sz="2600" kern="100" dirty="0">
              <a:latin typeface="宋体"/>
              <a:cs typeface="Courier New"/>
            </a:endParaRPr>
          </a:p>
        </p:txBody>
      </p:sp>
      <p:sp>
        <p:nvSpPr>
          <p:cNvPr id="32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3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34" name="表格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8607704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5" name="TextBox 34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6" name="TextBox 35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7" name="TextBox 36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8" name="TextBox 37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9" name="TextBox 38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0" name="TextBox 39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1" name="TextBox 40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2" name="TextBox 41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3" name="TextBox 42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4" name="TextBox 43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5" name="TextBox 44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6" name="TextBox 45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47" name="TextBox 46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48" name="TextBox 47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49" name="TextBox 48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3747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38164" y="1044948"/>
            <a:ext cx="8682466" cy="12159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6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答案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　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诗话是我国古代以简短的语言记录诗人诗作的轶闻琐事、评论诗人诗作、发表诗歌理论批评意见的一种著作。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32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3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34" name="表格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9941362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5" name="TextBox 34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6" name="TextBox 35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7" name="TextBox 36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8" name="TextBox 37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9" name="TextBox 38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0" name="TextBox 39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1" name="TextBox 40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2" name="TextBox 41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3" name="TextBox 42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4" name="TextBox 43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5" name="TextBox 44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6" name="TextBox 45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47" name="TextBox 46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48" name="TextBox 47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49" name="TextBox 48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460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31773" y="475134"/>
            <a:ext cx="8682466" cy="576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15.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阅读下面这幅漫画，按要求回答问题。</a:t>
            </a:r>
            <a:endParaRPr lang="zh-CN" altLang="zh-CN" sz="1000" kern="100" dirty="0">
              <a:effectLst/>
              <a:latin typeface="宋体"/>
              <a:cs typeface="Courier New"/>
            </a:endParaRPr>
          </a:p>
        </p:txBody>
      </p:sp>
      <p:sp>
        <p:nvSpPr>
          <p:cNvPr id="30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32" name="表格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8607704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3" name="TextBox 32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4" name="TextBox 33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5" name="TextBox 34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6" name="TextBox 35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7" name="TextBox 36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8" name="TextBox 37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9" name="TextBox 38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0" name="TextBox 39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1" name="TextBox 40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2" name="TextBox 41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3" name="TextBox 42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4" name="TextBox 43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45" name="TextBox 44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46" name="TextBox 45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47" name="TextBox 46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46878" y="2715710"/>
            <a:ext cx="8633993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(1)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这一漫画反映出当前旅游市场存在的什么问题？</a:t>
            </a:r>
            <a:endParaRPr lang="zh-CN" altLang="zh-CN" sz="10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400" kern="100" dirty="0" smtClean="0">
                <a:latin typeface="Times New Roman"/>
                <a:ea typeface="华文细黑"/>
                <a:cs typeface="Courier New"/>
              </a:rPr>
              <a:t>(</a:t>
            </a: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2)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对于这一问题，你有怎样的认识？请谈谈你的看法</a:t>
            </a:r>
            <a:r>
              <a:rPr lang="zh-CN" altLang="zh-CN" sz="24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zh-CN" altLang="zh-CN" sz="1000" kern="100" dirty="0">
              <a:latin typeface="宋体"/>
              <a:cs typeface="Courier New"/>
            </a:endParaRPr>
          </a:p>
        </p:txBody>
      </p:sp>
      <p:pic>
        <p:nvPicPr>
          <p:cNvPr id="23" name="图片 22" descr="\\杨绘绘\f\杨绘绘\幻灯片原文件\一轮语文（全国）\A4A.TIF"/>
          <p:cNvPicPr/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3631" y="1162353"/>
            <a:ext cx="2176736" cy="153055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7558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5981" y="875591"/>
            <a:ext cx="8769291" cy="24162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6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答案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　</a:t>
            </a:r>
            <a:r>
              <a:rPr lang="en-US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Courier New"/>
              </a:rPr>
              <a:t>(1)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导游强制游客购物。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Courier New"/>
              </a:rPr>
              <a:t>(2)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游客不买东西是游客的权利。导游强制游客购物，则是一种对游客权利的侵犯。这种做法，会严重影响当地的旅游品牌，也会使旅游市场遭受损失。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30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32" name="表格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3819683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3" name="TextBox 32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4" name="TextBox 33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5" name="TextBox 34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6" name="TextBox 35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7" name="TextBox 36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8" name="TextBox 37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9" name="TextBox 38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0" name="TextBox 39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1" name="TextBox 40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2" name="TextBox 41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3" name="TextBox 42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4" name="TextBox 43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45" name="TextBox 44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46" name="TextBox 45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47" name="TextBox 46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1142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463282" y="1347614"/>
            <a:ext cx="2236510" cy="7684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4000" b="1" dirty="0" smtClean="0">
                <a:solidFill>
                  <a:srgbClr val="FFFF00"/>
                </a:solidFill>
                <a:effectLst>
                  <a:reflection blurRad="25400" stA="30000" endPos="30000" dist="50800" dir="5400000" sy="-100000" algn="bl" rotWithShape="0"/>
                </a:effectLst>
                <a:latin typeface="微软雅黑" pitchFamily="34" charset="-122"/>
                <a:ea typeface="微软雅黑" pitchFamily="34" charset="-122"/>
              </a:rPr>
              <a:t>谢谢观看</a:t>
            </a:r>
            <a:endParaRPr lang="zh-CN" altLang="en-US" sz="4000" b="1" dirty="0">
              <a:solidFill>
                <a:srgbClr val="FFFF00"/>
              </a:solidFill>
              <a:effectLst>
                <a:reflection blurRad="25400" stA="30000" endPos="30000" dist="50800" dir="5400000" sy="-100000" algn="bl" rotWithShape="0"/>
              </a:effectLst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-128570" y="2628879"/>
            <a:ext cx="9344146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标题 1"/>
          <p:cNvSpPr txBox="1">
            <a:spLocks/>
          </p:cNvSpPr>
          <p:nvPr/>
        </p:nvSpPr>
        <p:spPr>
          <a:xfrm>
            <a:off x="2627784" y="1914132"/>
            <a:ext cx="6165517" cy="911246"/>
          </a:xfrm>
          <a:prstGeom prst="rect">
            <a:avLst/>
          </a:prstGeom>
        </p:spPr>
        <p:txBody>
          <a:bodyPr vert="horz" lIns="68572" tIns="34286" rIns="68572" bIns="34286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更多精彩内容请登录</a:t>
            </a:r>
            <a:r>
              <a:rPr lang="en-US" altLang="zh-CN" sz="2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www.91taoke.com</a:t>
            </a:r>
            <a:endParaRPr lang="zh-CN" altLang="en-US" sz="2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097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08130" y="528474"/>
            <a:ext cx="876929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2.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在下面一段文字横线处补写恰当的语句，使整段文字语意完整连贯，内容贴切，逻辑严密。每处不超过</a:t>
            </a: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15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个字。</a:t>
            </a:r>
            <a:endParaRPr lang="zh-CN" altLang="zh-CN" sz="24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400" kern="100" dirty="0" smtClean="0">
                <a:latin typeface="Times New Roman"/>
                <a:ea typeface="华文细黑"/>
                <a:cs typeface="Times New Roman"/>
              </a:rPr>
              <a:t>        </a:t>
            </a:r>
            <a:r>
              <a:rPr lang="zh-CN" altLang="zh-CN" sz="2400" kern="100" dirty="0" smtClean="0">
                <a:latin typeface="Times New Roman"/>
                <a:ea typeface="华文细黑"/>
                <a:cs typeface="Times New Roman"/>
              </a:rPr>
              <a:t>恐惧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是所有动物的一种本能。</a:t>
            </a:r>
            <a:r>
              <a:rPr lang="en-US" altLang="zh-CN" sz="2400" kern="100" dirty="0">
                <a:latin typeface="宋体"/>
                <a:ea typeface="华文细黑"/>
                <a:cs typeface="Times New Roman"/>
              </a:rPr>
              <a:t>①</a:t>
            </a: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________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，我们就不可能活这么长久，因为我们会走上汽车飞速行驶的高速公路，会从屋顶上跳下来，会不管不顾地去触摸毒蛇</a:t>
            </a:r>
            <a:r>
              <a:rPr lang="en-US" altLang="zh-CN" sz="2400" kern="100" dirty="0">
                <a:latin typeface="宋体"/>
                <a:ea typeface="华文细黑"/>
                <a:cs typeface="Times New Roman"/>
              </a:rPr>
              <a:t>……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无论是人还是动物，恐惧是提升生存的一种本能。在人类进化的过程中，</a:t>
            </a:r>
            <a:r>
              <a:rPr lang="en-US" altLang="zh-CN" sz="2400" kern="100" dirty="0">
                <a:latin typeface="宋体"/>
                <a:ea typeface="华文细黑"/>
                <a:cs typeface="Times New Roman"/>
              </a:rPr>
              <a:t>②</a:t>
            </a: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________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，就会把这种基因遗传给下一代，这样一代一代传下去，</a:t>
            </a:r>
            <a:r>
              <a:rPr lang="en-US" altLang="zh-CN" sz="2400" kern="100" dirty="0">
                <a:latin typeface="宋体"/>
                <a:ea typeface="华文细黑"/>
                <a:cs typeface="Times New Roman"/>
              </a:rPr>
              <a:t>③</a:t>
            </a: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________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，因为恐惧更有利于一个种族的生存和发展。</a:t>
            </a:r>
            <a:endParaRPr lang="zh-CN" altLang="zh-CN" sz="2400" kern="100" dirty="0">
              <a:effectLst/>
              <a:latin typeface="宋体"/>
              <a:cs typeface="Courier New"/>
            </a:endParaRPr>
          </a:p>
        </p:txBody>
      </p:sp>
      <p:sp>
        <p:nvSpPr>
          <p:cNvPr id="31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2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33" name="表格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5022849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9" name="TextBox 58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1" name="TextBox 60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2" name="TextBox 61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3" name="TextBox 62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4" name="TextBox 63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5" name="TextBox 64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6" name="TextBox 65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7" name="TextBox 66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8" name="TextBox 67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9" name="TextBox 68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0" name="TextBox 69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71" name="TextBox 70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72" name="TextBox 71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73" name="TextBox 72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32993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20339" y="972334"/>
            <a:ext cx="8511387" cy="1129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4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答案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　</a:t>
            </a:r>
            <a:r>
              <a:rPr lang="en-US" altLang="zh-CN" sz="2400" kern="100" dirty="0">
                <a:solidFill>
                  <a:srgbClr val="E46C0A"/>
                </a:solidFill>
                <a:latin typeface="宋体"/>
                <a:ea typeface="华文细黑"/>
                <a:cs typeface="Times New Roman"/>
              </a:rPr>
              <a:t>①</a:t>
            </a:r>
            <a:r>
              <a:rPr lang="zh-CN" altLang="zh-CN" sz="24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如果我们不会恐惧的话　</a:t>
            </a:r>
            <a:r>
              <a:rPr lang="en-US" altLang="zh-CN" sz="2400" kern="100" dirty="0">
                <a:solidFill>
                  <a:srgbClr val="E46C0A"/>
                </a:solidFill>
                <a:latin typeface="宋体"/>
                <a:ea typeface="华文细黑"/>
                <a:cs typeface="Times New Roman"/>
              </a:rPr>
              <a:t>②</a:t>
            </a:r>
            <a:r>
              <a:rPr lang="zh-CN" altLang="zh-CN" sz="24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人们恐惧某种东西</a:t>
            </a:r>
            <a:endParaRPr lang="zh-CN" altLang="zh-CN" sz="10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400" kern="100" dirty="0">
                <a:solidFill>
                  <a:srgbClr val="E46C0A"/>
                </a:solidFill>
                <a:latin typeface="宋体"/>
                <a:ea typeface="华文细黑"/>
                <a:cs typeface="Times New Roman"/>
              </a:rPr>
              <a:t>③</a:t>
            </a:r>
            <a:r>
              <a:rPr lang="zh-CN" altLang="zh-CN" sz="24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对恐惧的反应会被保留下来</a:t>
            </a:r>
            <a:endParaRPr lang="zh-CN" altLang="zh-CN" sz="1000" kern="100" dirty="0">
              <a:effectLst/>
              <a:latin typeface="宋体"/>
              <a:cs typeface="Courier New"/>
            </a:endParaRPr>
          </a:p>
        </p:txBody>
      </p:sp>
      <p:sp>
        <p:nvSpPr>
          <p:cNvPr id="51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2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53" name="表格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2238334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4" name="TextBox 53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TextBox 54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55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7" name="TextBox 56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8" name="TextBox 57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1" name="TextBox 60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2" name="TextBox 61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3" name="TextBox 62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4" name="TextBox 63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5" name="TextBox 64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6" name="TextBox 65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7" name="TextBox 66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8" name="TextBox 67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8544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8734" y="525046"/>
            <a:ext cx="8769291" cy="4013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en-US" altLang="zh-CN" sz="2600" kern="100" dirty="0">
                <a:latin typeface="Times New Roman"/>
                <a:ea typeface="华文细黑"/>
                <a:cs typeface="Courier New"/>
              </a:rPr>
              <a:t>3.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下面是赵老师在家接听学生来电时的回话，请据此补写出这位同学电话中说的话。要求符合情境，语言得体。</a:t>
            </a:r>
            <a:endParaRPr lang="zh-CN" altLang="zh-CN" sz="2600" kern="100" dirty="0">
              <a:latin typeface="宋体"/>
              <a:cs typeface="Courier New"/>
            </a:endParaRPr>
          </a:p>
          <a:p>
            <a:pPr algn="just">
              <a:lnSpc>
                <a:spcPct val="140000"/>
              </a:lnSpc>
              <a:spcAft>
                <a:spcPts val="0"/>
              </a:spcAft>
            </a:pPr>
            <a:r>
              <a:rPr lang="en-US" altLang="zh-CN" sz="2600" kern="100" dirty="0" smtClean="0">
                <a:latin typeface="Times New Roman"/>
                <a:ea typeface="华文细黑"/>
                <a:cs typeface="Times New Roman"/>
              </a:rPr>
              <a:t>        </a:t>
            </a:r>
            <a:r>
              <a:rPr lang="zh-CN" altLang="zh-CN" sz="2600" kern="100" dirty="0" smtClean="0">
                <a:latin typeface="Times New Roman"/>
                <a:ea typeface="华文细黑"/>
                <a:cs typeface="Times New Roman"/>
              </a:rPr>
              <a:t>你好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！我是赵老师。不晚，我还没有休息。你有什么事，慢慢说。一次考试说明不了什么，你的语文基础还是不错的。不要灰心，分析一下原因。作文偏题了，得分低是正常的，你自己明白就好了。明天中午你带着试卷来我办公室，我们再具体分析</a:t>
            </a:r>
            <a:r>
              <a:rPr lang="zh-CN" altLang="zh-CN" sz="2600" kern="100" dirty="0" smtClean="0">
                <a:latin typeface="Times New Roman"/>
                <a:ea typeface="华文细黑"/>
                <a:cs typeface="Times New Roman"/>
              </a:rPr>
              <a:t>。</a:t>
            </a:r>
            <a:endParaRPr lang="zh-CN" altLang="zh-CN" sz="2600" kern="100" dirty="0">
              <a:latin typeface="宋体"/>
              <a:cs typeface="Courier New"/>
            </a:endParaRPr>
          </a:p>
        </p:txBody>
      </p:sp>
      <p:sp>
        <p:nvSpPr>
          <p:cNvPr id="33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9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2238334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1" name="TextBox 60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2" name="TextBox 61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3" name="TextBox 62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4" name="TextBox 63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5" name="TextBox 64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6" name="TextBox 65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7" name="TextBox 66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8" name="TextBox 67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9" name="TextBox 68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0" name="TextBox 69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1" name="TextBox 70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2" name="TextBox 71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73" name="TextBox 72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74" name="TextBox 73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75" name="TextBox 74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376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31324" y="931119"/>
            <a:ext cx="8511387" cy="30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6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解析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　补写对话，应注意说话的目的、场合，说话人的身份、处境，说话对象的年龄、身份、性格等。本题说话的对象是老师，目的是向老师请教，所以要注意学生的身份，说话要礼貌。具体内容，根据老师的回话基本上可以推测出来。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9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31" name="表格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6268240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2" name="TextBox 31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3" name="TextBox 32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4" name="TextBox 33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5" name="TextBox 34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1" name="TextBox 60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2" name="TextBox 61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3" name="TextBox 62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4" name="TextBox 63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5" name="TextBox 64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6" name="TextBox 65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7" name="TextBox 66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8" name="TextBox 67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9" name="TextBox 68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70" name="TextBox 69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6707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31324" y="931119"/>
            <a:ext cx="8511387" cy="24162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600" kern="100" dirty="0">
                <a:solidFill>
                  <a:srgbClr val="0000FF"/>
                </a:solidFill>
                <a:latin typeface="Times New Roman"/>
                <a:ea typeface="华文细黑"/>
                <a:cs typeface="Times New Roman"/>
              </a:rPr>
              <a:t>答案</a:t>
            </a:r>
            <a:r>
              <a:rPr lang="zh-CN" altLang="zh-CN" sz="2600" kern="100" dirty="0">
                <a:latin typeface="Times New Roman"/>
                <a:ea typeface="华文细黑"/>
                <a:cs typeface="Times New Roman"/>
              </a:rPr>
              <a:t>　</a:t>
            </a:r>
            <a:r>
              <a:rPr lang="zh-CN" altLang="zh-CN" sz="2600" kern="100" dirty="0">
                <a:solidFill>
                  <a:srgbClr val="E46C0A"/>
                </a:solidFill>
                <a:latin typeface="Times New Roman"/>
                <a:ea typeface="华文细黑"/>
                <a:cs typeface="Times New Roman"/>
              </a:rPr>
              <a:t>赵老师吗？您好，这么晚了打扰您休息，不好意思。我这次语文考得太差，真不知道该怎样学好语文。这次失误主要是在作文上，我写跑题了。如何才能提高语文成绩？很想得到您的指导。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9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31" name="表格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5749973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2" name="TextBox 31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3" name="TextBox 32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4" name="TextBox 33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5" name="TextBox 34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1" name="TextBox 60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2" name="TextBox 61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3" name="TextBox 62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4" name="TextBox 63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5" name="TextBox 64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6" name="TextBox 65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7" name="TextBox 66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8" name="TextBox 67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9" name="TextBox 68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70" name="TextBox 69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72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7097" y="597926"/>
            <a:ext cx="8769291" cy="4413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400" kern="100" dirty="0">
                <a:latin typeface="Times New Roman"/>
                <a:ea typeface="华文细黑"/>
                <a:cs typeface="Courier New"/>
              </a:rPr>
              <a:t>4.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调整下面语段中画线的句子，使整个语段合乎逻辑、表达和谐一致。</a:t>
            </a:r>
            <a:endParaRPr lang="zh-CN" altLang="zh-CN" sz="2400" kern="100" dirty="0">
              <a:latin typeface="宋体"/>
              <a:cs typeface="Courier New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</a:pPr>
            <a:r>
              <a:rPr lang="en-US" altLang="zh-CN" sz="2400" kern="100" dirty="0" smtClean="0">
                <a:latin typeface="Times New Roman"/>
                <a:ea typeface="华文细黑"/>
                <a:cs typeface="Times New Roman"/>
              </a:rPr>
              <a:t>        </a:t>
            </a:r>
            <a:r>
              <a:rPr lang="zh-CN" altLang="zh-CN" sz="2400" kern="100" dirty="0" smtClean="0">
                <a:latin typeface="Times New Roman"/>
                <a:ea typeface="华文细黑"/>
                <a:cs typeface="Times New Roman"/>
              </a:rPr>
              <a:t>人们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在同样的时间里奔跑，</a:t>
            </a:r>
            <a:r>
              <a:rPr lang="zh-CN" altLang="zh-CN" sz="2400" u="heavy" kern="100" dirty="0">
                <a:latin typeface="Times New Roman"/>
                <a:ea typeface="华文细黑"/>
                <a:cs typeface="Times New Roman"/>
              </a:rPr>
              <a:t>错过了稻禾沾满金露、树木寄走枯叶的秋；夏天，浪花裂开心花，荷盖展开青霞，错过了；山坡覆盖白雪、水面凝成银冰的冬，错过了；错过了桃花送走雪花的春，错过了春风唤醒田蛙的春。</a:t>
            </a:r>
            <a:r>
              <a:rPr lang="zh-CN" altLang="zh-CN" sz="2400" kern="100" dirty="0">
                <a:latin typeface="Times New Roman"/>
                <a:ea typeface="华文细黑"/>
                <a:cs typeface="Times New Roman"/>
              </a:rPr>
              <a:t>人们应该在这样的季节、这样的景色中踱步，让一个个脚印有翡翠的韵脚、金银的注释。这才是绿色的生活、生动的世界。</a:t>
            </a:r>
            <a:endParaRPr lang="zh-CN" altLang="zh-CN" sz="2400" kern="100" dirty="0">
              <a:latin typeface="宋体"/>
              <a:cs typeface="Courier New"/>
            </a:endParaRPr>
          </a:p>
          <a:p>
            <a:pPr>
              <a:lnSpc>
                <a:spcPct val="130000"/>
              </a:lnSpc>
            </a:pPr>
            <a:endParaRPr lang="zh-CN" altLang="zh-CN" sz="2400" kern="100" dirty="0">
              <a:effectLst/>
              <a:latin typeface="宋体"/>
              <a:cs typeface="Courier New"/>
            </a:endParaRPr>
          </a:p>
        </p:txBody>
      </p:sp>
      <p:sp>
        <p:nvSpPr>
          <p:cNvPr id="38" name="AutoShape 39"/>
          <p:cNvSpPr>
            <a:spLocks noChangeArrowheads="1"/>
          </p:cNvSpPr>
          <p:nvPr/>
        </p:nvSpPr>
        <p:spPr bwMode="gray">
          <a:xfrm>
            <a:off x="-483553" y="74330"/>
            <a:ext cx="9866313" cy="3222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F8F8F8"/>
              </a:gs>
              <a:gs pos="100000">
                <a:srgbClr val="F8F8F8">
                  <a:gamma/>
                  <a:shade val="76471"/>
                  <a:invGamma/>
                </a:srgbClr>
              </a:gs>
            </a:gsLst>
            <a:lin ang="5400000" scaled="1"/>
          </a:gradFill>
          <a:ln w="19050">
            <a:solidFill>
              <a:srgbClr val="C0C0C0"/>
            </a:solidFill>
            <a:round/>
            <a:headEnd/>
            <a:tailEnd/>
          </a:ln>
          <a:effectLst>
            <a:outerShdw dist="53882" dir="2700000" algn="ctr" rotWithShape="0">
              <a:srgbClr val="292929">
                <a:alpha val="50000"/>
              </a:srgb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" name="Oval 40"/>
          <p:cNvSpPr>
            <a:spLocks noChangeArrowheads="1"/>
          </p:cNvSpPr>
          <p:nvPr/>
        </p:nvSpPr>
        <p:spPr bwMode="gray">
          <a:xfrm>
            <a:off x="92710" y="133068"/>
            <a:ext cx="247650" cy="228600"/>
          </a:xfrm>
          <a:prstGeom prst="ellipse">
            <a:avLst/>
          </a:prstGeom>
          <a:gradFill rotWithShape="1">
            <a:gsLst>
              <a:gs pos="0">
                <a:srgbClr val="DCDC48"/>
              </a:gs>
              <a:gs pos="100000">
                <a:srgbClr val="DCDC48">
                  <a:gamma/>
                  <a:shade val="66667"/>
                  <a:invGamma/>
                </a:srgbClr>
              </a:gs>
            </a:gsLst>
            <a:path path="shape">
              <a:fillToRect l="50000" t="50000" r="50000" b="50000"/>
            </a:path>
          </a:gradFill>
          <a:ln w="19050">
            <a:solidFill>
              <a:srgbClr val="FFFFFF"/>
            </a:solidFill>
            <a:round/>
            <a:headEnd/>
            <a:tailEnd/>
          </a:ln>
          <a:effectLst>
            <a:outerShdw dist="63500" dir="2212194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40" name="表格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6268240"/>
              </p:ext>
            </p:extLst>
          </p:nvPr>
        </p:nvGraphicFramePr>
        <p:xfrm>
          <a:off x="381908" y="85780"/>
          <a:ext cx="8746845" cy="33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  <a:gridCol w="583123"/>
              </a:tblGrid>
              <a:tr h="0"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aseline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1" name="TextBox 40">
            <a:hlinkClick r:id="rId2" action="ppaction://hlinksldjump"/>
          </p:cNvPr>
          <p:cNvSpPr txBox="1"/>
          <p:nvPr/>
        </p:nvSpPr>
        <p:spPr>
          <a:xfrm>
            <a:off x="391144" y="80576"/>
            <a:ext cx="568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2" name="TextBox 41">
            <a:hlinkClick r:id="rId3" action="ppaction://hlinksldjump"/>
          </p:cNvPr>
          <p:cNvSpPr txBox="1"/>
          <p:nvPr/>
        </p:nvSpPr>
        <p:spPr>
          <a:xfrm>
            <a:off x="970498" y="8209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2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3" name="TextBox 42">
            <a:hlinkClick r:id="rId4" action="ppaction://hlinksldjump"/>
          </p:cNvPr>
          <p:cNvSpPr txBox="1"/>
          <p:nvPr/>
        </p:nvSpPr>
        <p:spPr>
          <a:xfrm>
            <a:off x="1553506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4" name="TextBox 43">
            <a:hlinkClick r:id="rId5" action="ppaction://hlinksldjump"/>
          </p:cNvPr>
          <p:cNvSpPr txBox="1"/>
          <p:nvPr/>
        </p:nvSpPr>
        <p:spPr>
          <a:xfrm>
            <a:off x="2134776" y="81950"/>
            <a:ext cx="568189" cy="33855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5" name="TextBox 44">
            <a:hlinkClick r:id="rId6" action="ppaction://hlinksldjump"/>
          </p:cNvPr>
          <p:cNvSpPr txBox="1"/>
          <p:nvPr/>
        </p:nvSpPr>
        <p:spPr>
          <a:xfrm>
            <a:off x="272265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6" name="TextBox 45">
            <a:hlinkClick r:id="rId7" action="ppaction://hlinksldjump"/>
          </p:cNvPr>
          <p:cNvSpPr txBox="1"/>
          <p:nvPr/>
        </p:nvSpPr>
        <p:spPr>
          <a:xfrm>
            <a:off x="3304558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6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7" name="TextBox 46">
            <a:hlinkClick r:id="rId8" action="ppaction://hlinksldjump"/>
          </p:cNvPr>
          <p:cNvSpPr txBox="1"/>
          <p:nvPr/>
        </p:nvSpPr>
        <p:spPr>
          <a:xfrm>
            <a:off x="3888242" y="87054"/>
            <a:ext cx="568189" cy="335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7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8" name="TextBox 47">
            <a:hlinkClick r:id="rId9" action="ppaction://hlinksldjump"/>
          </p:cNvPr>
          <p:cNvSpPr txBox="1"/>
          <p:nvPr/>
        </p:nvSpPr>
        <p:spPr>
          <a:xfrm>
            <a:off x="4467734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8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" name="TextBox 58">
            <a:hlinkClick r:id="rId10" action="ppaction://hlinksldjump"/>
          </p:cNvPr>
          <p:cNvSpPr txBox="1"/>
          <p:nvPr/>
        </p:nvSpPr>
        <p:spPr>
          <a:xfrm>
            <a:off x="5059038" y="7684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9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0" name="TextBox 59">
            <a:hlinkClick r:id="rId11" action="ppaction://hlinksldjump"/>
          </p:cNvPr>
          <p:cNvSpPr txBox="1"/>
          <p:nvPr/>
        </p:nvSpPr>
        <p:spPr>
          <a:xfrm>
            <a:off x="5639294" y="79362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10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1" name="TextBox 60">
            <a:hlinkClick r:id="rId12" action="ppaction://hlinksldjump"/>
          </p:cNvPr>
          <p:cNvSpPr txBox="1"/>
          <p:nvPr/>
        </p:nvSpPr>
        <p:spPr>
          <a:xfrm>
            <a:off x="6223992" y="81950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11</a:t>
            </a:r>
            <a:endParaRPr lang="zh-CN" alt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2" name="TextBox 61">
            <a:hlinkClick r:id="rId13" action="ppaction://hlinksldjump"/>
          </p:cNvPr>
          <p:cNvSpPr txBox="1"/>
          <p:nvPr/>
        </p:nvSpPr>
        <p:spPr>
          <a:xfrm>
            <a:off x="6796628" y="84538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/>
              <a:t>12</a:t>
            </a:r>
            <a:endParaRPr lang="zh-CN" altLang="en-US" dirty="0"/>
          </a:p>
        </p:txBody>
      </p:sp>
      <p:sp>
        <p:nvSpPr>
          <p:cNvPr id="63" name="TextBox 62">
            <a:hlinkClick r:id="rId14" action="ppaction://hlinksldjump"/>
          </p:cNvPr>
          <p:cNvSpPr txBox="1"/>
          <p:nvPr/>
        </p:nvSpPr>
        <p:spPr>
          <a:xfrm>
            <a:off x="7393774" y="87126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13</a:t>
            </a:r>
            <a:endParaRPr lang="zh-CN" altLang="en-US" dirty="0"/>
          </a:p>
        </p:txBody>
      </p:sp>
      <p:sp>
        <p:nvSpPr>
          <p:cNvPr id="64" name="TextBox 63">
            <a:hlinkClick r:id="rId15" action="ppaction://hlinksldjump"/>
          </p:cNvPr>
          <p:cNvSpPr txBox="1"/>
          <p:nvPr/>
        </p:nvSpPr>
        <p:spPr>
          <a:xfrm>
            <a:off x="7977458" y="89714"/>
            <a:ext cx="568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14</a:t>
            </a:r>
            <a:endParaRPr lang="zh-CN" altLang="en-US" dirty="0"/>
          </a:p>
        </p:txBody>
      </p:sp>
      <p:sp>
        <p:nvSpPr>
          <p:cNvPr id="65" name="TextBox 64">
            <a:hlinkClick r:id="rId16" action="ppaction://hlinksldjump"/>
          </p:cNvPr>
          <p:cNvSpPr txBox="1"/>
          <p:nvPr/>
        </p:nvSpPr>
        <p:spPr>
          <a:xfrm>
            <a:off x="8561902" y="84682"/>
            <a:ext cx="550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1600" b="1">
                <a:latin typeface="Times New Roman" pitchFamily="18" charset="0"/>
                <a:ea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altLang="zh-CN" dirty="0" smtClean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40865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2884</TotalTime>
  <Words>2356</Words>
  <Application>Microsoft Office PowerPoint</Application>
  <PresentationFormat>全屏显示(16:9)</PresentationFormat>
  <Paragraphs>682</Paragraphs>
  <Slides>39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40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user</cp:lastModifiedBy>
  <cp:revision>279</cp:revision>
  <dcterms:created xsi:type="dcterms:W3CDTF">2014-12-15T01:46:29Z</dcterms:created>
  <dcterms:modified xsi:type="dcterms:W3CDTF">2015-04-15T07:04:29Z</dcterms:modified>
</cp:coreProperties>
</file>